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Lst>
  <p:notesMasterIdLst>
    <p:notesMasterId r:id="rId14"/>
  </p:notesMasterIdLst>
  <p:sldIdLst>
    <p:sldId id="256" r:id="rId5"/>
    <p:sldId id="284" r:id="rId6"/>
    <p:sldId id="257" r:id="rId7"/>
    <p:sldId id="283" r:id="rId8"/>
    <p:sldId id="281" r:id="rId9"/>
    <p:sldId id="289" r:id="rId10"/>
    <p:sldId id="292" r:id="rId11"/>
    <p:sldId id="288" r:id="rId12"/>
    <p:sldId id="291" r:id="rId13"/>
  </p:sldIdLst>
  <p:sldSz cx="17348200" cy="9753600"/>
  <p:notesSz cx="17348200" cy="9753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22" userDrawn="1">
          <p15:clr>
            <a:srgbClr val="A4A3A4"/>
          </p15:clr>
        </p15:guide>
        <p15:guide id="2" pos="5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86D273-9613-72D2-3CB0-39F3FC1FCB68}" name="Joshua Edge" initials="JE" userId="S::Josh@carbonneutralgroup.co.uk::88be45c6-45cc-4c6f-b205-e8cdaff120c1" providerId="AD"/>
  <p188:author id="{59E6DEBF-04AB-E0BA-AA93-96EAB62F664F}" name="George Curtis" initials="GC" userId="S::GeorgeCurtis@carbonneutralgroup.co.uk::921253f7-d4b4-463b-a99d-204fa072c1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A6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5AFF37-32A0-42C3-B3D6-6134C858DAAF}" v="14" dt="2025-07-25T08:32:54.29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821" y="86"/>
      </p:cViewPr>
      <p:guideLst>
        <p:guide orient="horz" pos="1122"/>
        <p:guide pos="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a Jacob" userId="1b1f4465-2cc5-4ac6-8aa4-b390a0aaf21c" providerId="ADAL" clId="{2F7553AC-EFC0-48F3-B363-55D8FB0F4C6D}"/>
    <pc:docChg chg="undo redo custSel addSld delSld modSld sldOrd">
      <pc:chgData name="Jenna Jacob" userId="1b1f4465-2cc5-4ac6-8aa4-b390a0aaf21c" providerId="ADAL" clId="{2F7553AC-EFC0-48F3-B363-55D8FB0F4C6D}" dt="2025-06-26T13:22:53.178" v="1030"/>
      <pc:docMkLst>
        <pc:docMk/>
      </pc:docMkLst>
      <pc:sldChg chg="modSp mod">
        <pc:chgData name="Jenna Jacob" userId="1b1f4465-2cc5-4ac6-8aa4-b390a0aaf21c" providerId="ADAL" clId="{2F7553AC-EFC0-48F3-B363-55D8FB0F4C6D}" dt="2025-06-25T13:40:02.750" v="340"/>
        <pc:sldMkLst>
          <pc:docMk/>
          <pc:sldMk cId="0" sldId="257"/>
        </pc:sldMkLst>
        <pc:spChg chg="mod">
          <ac:chgData name="Jenna Jacob" userId="1b1f4465-2cc5-4ac6-8aa4-b390a0aaf21c" providerId="ADAL" clId="{2F7553AC-EFC0-48F3-B363-55D8FB0F4C6D}" dt="2025-06-25T13:40:02.750" v="340"/>
          <ac:spMkLst>
            <pc:docMk/>
            <pc:sldMk cId="0" sldId="257"/>
            <ac:spMk id="22" creationId="{50EB3454-CC1A-043A-200E-68FD3CC27217}"/>
          </ac:spMkLst>
        </pc:spChg>
        <pc:picChg chg="mod">
          <ac:chgData name="Jenna Jacob" userId="1b1f4465-2cc5-4ac6-8aa4-b390a0aaf21c" providerId="ADAL" clId="{2F7553AC-EFC0-48F3-B363-55D8FB0F4C6D}" dt="2025-06-25T13:11:15.268" v="297" actId="29295"/>
          <ac:picMkLst>
            <pc:docMk/>
            <pc:sldMk cId="0" sldId="257"/>
            <ac:picMk id="11" creationId="{21186F65-84FA-3F65-04BA-0973D53D9E48}"/>
          </ac:picMkLst>
        </pc:picChg>
      </pc:sldChg>
      <pc:sldChg chg="modSp mod">
        <pc:chgData name="Jenna Jacob" userId="1b1f4465-2cc5-4ac6-8aa4-b390a0aaf21c" providerId="ADAL" clId="{2F7553AC-EFC0-48F3-B363-55D8FB0F4C6D}" dt="2025-06-26T11:09:52.259" v="989"/>
        <pc:sldMkLst>
          <pc:docMk/>
          <pc:sldMk cId="1137289864" sldId="281"/>
        </pc:sldMkLst>
        <pc:spChg chg="mod">
          <ac:chgData name="Jenna Jacob" userId="1b1f4465-2cc5-4ac6-8aa4-b390a0aaf21c" providerId="ADAL" clId="{2F7553AC-EFC0-48F3-B363-55D8FB0F4C6D}" dt="2025-06-26T11:09:46.218" v="988"/>
          <ac:spMkLst>
            <pc:docMk/>
            <pc:sldMk cId="1137289864" sldId="281"/>
            <ac:spMk id="2" creationId="{00000000-0000-0000-0000-000000000000}"/>
          </ac:spMkLst>
        </pc:spChg>
        <pc:spChg chg="mod">
          <ac:chgData name="Jenna Jacob" userId="1b1f4465-2cc5-4ac6-8aa4-b390a0aaf21c" providerId="ADAL" clId="{2F7553AC-EFC0-48F3-B363-55D8FB0F4C6D}" dt="2025-06-26T11:09:52.259" v="989"/>
          <ac:spMkLst>
            <pc:docMk/>
            <pc:sldMk cId="1137289864" sldId="281"/>
            <ac:spMk id="26" creationId="{717C1602-F624-E143-0F11-671E2560D163}"/>
          </ac:spMkLst>
        </pc:spChg>
        <pc:picChg chg="mod">
          <ac:chgData name="Jenna Jacob" userId="1b1f4465-2cc5-4ac6-8aa4-b390a0aaf21c" providerId="ADAL" clId="{2F7553AC-EFC0-48F3-B363-55D8FB0F4C6D}" dt="2025-06-25T13:11:05.201" v="296" actId="29295"/>
          <ac:picMkLst>
            <pc:docMk/>
            <pc:sldMk cId="1137289864" sldId="281"/>
            <ac:picMk id="4" creationId="{6E8B27FA-6E15-6F63-82DC-0FC41BA7F734}"/>
          </ac:picMkLst>
        </pc:picChg>
      </pc:sldChg>
      <pc:sldChg chg="modSp">
        <pc:chgData name="Jenna Jacob" userId="1b1f4465-2cc5-4ac6-8aa4-b390a0aaf21c" providerId="ADAL" clId="{2F7553AC-EFC0-48F3-B363-55D8FB0F4C6D}" dt="2025-06-25T13:39:50.126" v="339"/>
        <pc:sldMkLst>
          <pc:docMk/>
          <pc:sldMk cId="1430870616" sldId="283"/>
        </pc:sldMkLst>
        <pc:spChg chg="mod">
          <ac:chgData name="Jenna Jacob" userId="1b1f4465-2cc5-4ac6-8aa4-b390a0aaf21c" providerId="ADAL" clId="{2F7553AC-EFC0-48F3-B363-55D8FB0F4C6D}" dt="2025-06-25T13:39:50.126" v="339"/>
          <ac:spMkLst>
            <pc:docMk/>
            <pc:sldMk cId="1430870616" sldId="283"/>
            <ac:spMk id="3" creationId="{E8F23303-FAFB-57DB-EA51-82855AEA8B3A}"/>
          </ac:spMkLst>
        </pc:spChg>
      </pc:sldChg>
      <pc:sldChg chg="modSp">
        <pc:chgData name="Jenna Jacob" userId="1b1f4465-2cc5-4ac6-8aa4-b390a0aaf21c" providerId="ADAL" clId="{2F7553AC-EFC0-48F3-B363-55D8FB0F4C6D}" dt="2025-06-25T13:40:18.759" v="341"/>
        <pc:sldMkLst>
          <pc:docMk/>
          <pc:sldMk cId="2060610018" sldId="284"/>
        </pc:sldMkLst>
        <pc:spChg chg="mod">
          <ac:chgData name="Jenna Jacob" userId="1b1f4465-2cc5-4ac6-8aa4-b390a0aaf21c" providerId="ADAL" clId="{2F7553AC-EFC0-48F3-B363-55D8FB0F4C6D}" dt="2025-06-25T13:40:18.759" v="341"/>
          <ac:spMkLst>
            <pc:docMk/>
            <pc:sldMk cId="2060610018" sldId="284"/>
            <ac:spMk id="26" creationId="{717C1602-F624-E143-0F11-671E2560D163}"/>
          </ac:spMkLst>
        </pc:spChg>
      </pc:sldChg>
      <pc:sldChg chg="modSp mod">
        <pc:chgData name="Jenna Jacob" userId="1b1f4465-2cc5-4ac6-8aa4-b390a0aaf21c" providerId="ADAL" clId="{2F7553AC-EFC0-48F3-B363-55D8FB0F4C6D}" dt="2025-06-26T11:12:41.853" v="994" actId="1076"/>
        <pc:sldMkLst>
          <pc:docMk/>
          <pc:sldMk cId="3565544365" sldId="288"/>
        </pc:sldMkLst>
        <pc:spChg chg="mod">
          <ac:chgData name="Jenna Jacob" userId="1b1f4465-2cc5-4ac6-8aa4-b390a0aaf21c" providerId="ADAL" clId="{2F7553AC-EFC0-48F3-B363-55D8FB0F4C6D}" dt="2025-06-25T13:33:56.041" v="311" actId="1076"/>
          <ac:spMkLst>
            <pc:docMk/>
            <pc:sldMk cId="3565544365" sldId="288"/>
            <ac:spMk id="2" creationId="{00000000-0000-0000-0000-000000000000}"/>
          </ac:spMkLst>
        </pc:spChg>
        <pc:spChg chg="mod">
          <ac:chgData name="Jenna Jacob" userId="1b1f4465-2cc5-4ac6-8aa4-b390a0aaf21c" providerId="ADAL" clId="{2F7553AC-EFC0-48F3-B363-55D8FB0F4C6D}" dt="2025-06-26T11:12:41.853" v="994" actId="1076"/>
          <ac:spMkLst>
            <pc:docMk/>
            <pc:sldMk cId="3565544365" sldId="288"/>
            <ac:spMk id="13" creationId="{036B1DD9-56F8-8AF4-B45C-AE924C6CF7D7}"/>
          </ac:spMkLst>
        </pc:spChg>
        <pc:spChg chg="mod">
          <ac:chgData name="Jenna Jacob" userId="1b1f4465-2cc5-4ac6-8aa4-b390a0aaf21c" providerId="ADAL" clId="{2F7553AC-EFC0-48F3-B363-55D8FB0F4C6D}" dt="2025-06-26T11:12:41.853" v="994" actId="1076"/>
          <ac:spMkLst>
            <pc:docMk/>
            <pc:sldMk cId="3565544365" sldId="288"/>
            <ac:spMk id="14" creationId="{E854A595-D521-36FE-7047-87EF3D60DAE4}"/>
          </ac:spMkLst>
        </pc:spChg>
        <pc:spChg chg="mod">
          <ac:chgData name="Jenna Jacob" userId="1b1f4465-2cc5-4ac6-8aa4-b390a0aaf21c" providerId="ADAL" clId="{2F7553AC-EFC0-48F3-B363-55D8FB0F4C6D}" dt="2025-06-26T11:12:41.853" v="994" actId="1076"/>
          <ac:spMkLst>
            <pc:docMk/>
            <pc:sldMk cId="3565544365" sldId="288"/>
            <ac:spMk id="15" creationId="{B2838A8F-147F-C7EE-F809-5541D7488D11}"/>
          </ac:spMkLst>
        </pc:spChg>
        <pc:spChg chg="mod">
          <ac:chgData name="Jenna Jacob" userId="1b1f4465-2cc5-4ac6-8aa4-b390a0aaf21c" providerId="ADAL" clId="{2F7553AC-EFC0-48F3-B363-55D8FB0F4C6D}" dt="2025-06-26T11:12:41.853" v="994" actId="1076"/>
          <ac:spMkLst>
            <pc:docMk/>
            <pc:sldMk cId="3565544365" sldId="288"/>
            <ac:spMk id="16" creationId="{C65B6C77-7B4D-92EC-7D48-714A7AD8FB93}"/>
          </ac:spMkLst>
        </pc:spChg>
        <pc:spChg chg="mod">
          <ac:chgData name="Jenna Jacob" userId="1b1f4465-2cc5-4ac6-8aa4-b390a0aaf21c" providerId="ADAL" clId="{2F7553AC-EFC0-48F3-B363-55D8FB0F4C6D}" dt="2025-06-26T11:12:41.853" v="994" actId="1076"/>
          <ac:spMkLst>
            <pc:docMk/>
            <pc:sldMk cId="3565544365" sldId="288"/>
            <ac:spMk id="17" creationId="{F4734BAA-9621-38D6-7299-D8F57B2DEA80}"/>
          </ac:spMkLst>
        </pc:spChg>
        <pc:spChg chg="mod">
          <ac:chgData name="Jenna Jacob" userId="1b1f4465-2cc5-4ac6-8aa4-b390a0aaf21c" providerId="ADAL" clId="{2F7553AC-EFC0-48F3-B363-55D8FB0F4C6D}" dt="2025-06-26T11:12:41.853" v="994" actId="1076"/>
          <ac:spMkLst>
            <pc:docMk/>
            <pc:sldMk cId="3565544365" sldId="288"/>
            <ac:spMk id="18" creationId="{34B09415-CC2E-51E4-C4AE-62CA9E0A33CC}"/>
          </ac:spMkLst>
        </pc:spChg>
        <pc:spChg chg="mod">
          <ac:chgData name="Jenna Jacob" userId="1b1f4465-2cc5-4ac6-8aa4-b390a0aaf21c" providerId="ADAL" clId="{2F7553AC-EFC0-48F3-B363-55D8FB0F4C6D}" dt="2025-06-26T11:12:41.853" v="994" actId="1076"/>
          <ac:spMkLst>
            <pc:docMk/>
            <pc:sldMk cId="3565544365" sldId="288"/>
            <ac:spMk id="19" creationId="{6DD5AC67-E9C5-984D-82C8-8887996FFFA3}"/>
          </ac:spMkLst>
        </pc:spChg>
        <pc:spChg chg="mod">
          <ac:chgData name="Jenna Jacob" userId="1b1f4465-2cc5-4ac6-8aa4-b390a0aaf21c" providerId="ADAL" clId="{2F7553AC-EFC0-48F3-B363-55D8FB0F4C6D}" dt="2025-06-26T11:12:41.853" v="994" actId="1076"/>
          <ac:spMkLst>
            <pc:docMk/>
            <pc:sldMk cId="3565544365" sldId="288"/>
            <ac:spMk id="20" creationId="{116296F3-385D-3AD4-3E8C-DACC9750D512}"/>
          </ac:spMkLst>
        </pc:spChg>
        <pc:spChg chg="mod">
          <ac:chgData name="Jenna Jacob" userId="1b1f4465-2cc5-4ac6-8aa4-b390a0aaf21c" providerId="ADAL" clId="{2F7553AC-EFC0-48F3-B363-55D8FB0F4C6D}" dt="2025-06-26T11:12:41.853" v="994" actId="1076"/>
          <ac:spMkLst>
            <pc:docMk/>
            <pc:sldMk cId="3565544365" sldId="288"/>
            <ac:spMk id="21" creationId="{334DDD6D-89FE-DAC2-6B59-7A32DC3AC70C}"/>
          </ac:spMkLst>
        </pc:spChg>
        <pc:spChg chg="mod">
          <ac:chgData name="Jenna Jacob" userId="1b1f4465-2cc5-4ac6-8aa4-b390a0aaf21c" providerId="ADAL" clId="{2F7553AC-EFC0-48F3-B363-55D8FB0F4C6D}" dt="2025-06-26T11:12:15.818" v="993" actId="1076"/>
          <ac:spMkLst>
            <pc:docMk/>
            <pc:sldMk cId="3565544365" sldId="288"/>
            <ac:spMk id="24" creationId="{C31B472C-8F2F-7950-D334-E50FD428A24C}"/>
          </ac:spMkLst>
        </pc:spChg>
        <pc:picChg chg="mod">
          <ac:chgData name="Jenna Jacob" userId="1b1f4465-2cc5-4ac6-8aa4-b390a0aaf21c" providerId="ADAL" clId="{2F7553AC-EFC0-48F3-B363-55D8FB0F4C6D}" dt="2025-06-26T11:12:41.853" v="994" actId="1076"/>
          <ac:picMkLst>
            <pc:docMk/>
            <pc:sldMk cId="3565544365" sldId="288"/>
            <ac:picMk id="11" creationId="{D5328554-917F-4677-9A6A-02F12DAC346C}"/>
          </ac:picMkLst>
        </pc:picChg>
      </pc:sldChg>
      <pc:sldChg chg="modSp mod">
        <pc:chgData name="Jenna Jacob" userId="1b1f4465-2cc5-4ac6-8aa4-b390a0aaf21c" providerId="ADAL" clId="{2F7553AC-EFC0-48F3-B363-55D8FB0F4C6D}" dt="2025-06-26T13:22:53.178" v="1030"/>
        <pc:sldMkLst>
          <pc:docMk/>
          <pc:sldMk cId="297699296" sldId="289"/>
        </pc:sldMkLst>
        <pc:spChg chg="mod">
          <ac:chgData name="Jenna Jacob" userId="1b1f4465-2cc5-4ac6-8aa4-b390a0aaf21c" providerId="ADAL" clId="{2F7553AC-EFC0-48F3-B363-55D8FB0F4C6D}" dt="2025-06-26T13:22:47.953" v="1029"/>
          <ac:spMkLst>
            <pc:docMk/>
            <pc:sldMk cId="297699296" sldId="289"/>
            <ac:spMk id="2" creationId="{F4FC770F-BDD3-4EC0-77B0-820B68165F18}"/>
          </ac:spMkLst>
        </pc:spChg>
        <pc:spChg chg="mod">
          <ac:chgData name="Jenna Jacob" userId="1b1f4465-2cc5-4ac6-8aa4-b390a0aaf21c" providerId="ADAL" clId="{2F7553AC-EFC0-48F3-B363-55D8FB0F4C6D}" dt="2025-06-26T13:22:53.178" v="1030"/>
          <ac:spMkLst>
            <pc:docMk/>
            <pc:sldMk cId="297699296" sldId="289"/>
            <ac:spMk id="3" creationId="{887DDD41-8801-B800-ADE7-F26AB3ACD8ED}"/>
          </ac:spMkLst>
        </pc:spChg>
      </pc:sldChg>
      <pc:sldChg chg="addSp modSp del mod setBg">
        <pc:chgData name="Jenna Jacob" userId="1b1f4465-2cc5-4ac6-8aa4-b390a0aaf21c" providerId="ADAL" clId="{2F7553AC-EFC0-48F3-B363-55D8FB0F4C6D}" dt="2025-06-25T13:12:30.232" v="303" actId="2696"/>
        <pc:sldMkLst>
          <pc:docMk/>
          <pc:sldMk cId="1266931602" sldId="290"/>
        </pc:sldMkLst>
      </pc:sldChg>
      <pc:sldChg chg="modSp mod">
        <pc:chgData name="Jenna Jacob" userId="1b1f4465-2cc5-4ac6-8aa4-b390a0aaf21c" providerId="ADAL" clId="{2F7553AC-EFC0-48F3-B363-55D8FB0F4C6D}" dt="2025-06-25T13:39:21.922" v="338"/>
        <pc:sldMkLst>
          <pc:docMk/>
          <pc:sldMk cId="148487502" sldId="291"/>
        </pc:sldMkLst>
        <pc:spChg chg="mod">
          <ac:chgData name="Jenna Jacob" userId="1b1f4465-2cc5-4ac6-8aa4-b390a0aaf21c" providerId="ADAL" clId="{2F7553AC-EFC0-48F3-B363-55D8FB0F4C6D}" dt="2025-06-25T13:39:21.922" v="338"/>
          <ac:spMkLst>
            <pc:docMk/>
            <pc:sldMk cId="148487502" sldId="291"/>
            <ac:spMk id="3" creationId="{887DDD41-8801-B800-ADE7-F26AB3ACD8ED}"/>
          </ac:spMkLst>
        </pc:spChg>
      </pc:sldChg>
      <pc:sldChg chg="addSp modSp add mod ord">
        <pc:chgData name="Jenna Jacob" userId="1b1f4465-2cc5-4ac6-8aa4-b390a0aaf21c" providerId="ADAL" clId="{2F7553AC-EFC0-48F3-B363-55D8FB0F4C6D}" dt="2025-06-25T15:57:21.523" v="594" actId="1076"/>
        <pc:sldMkLst>
          <pc:docMk/>
          <pc:sldMk cId="522403535" sldId="292"/>
        </pc:sldMkLst>
        <pc:spChg chg="mod">
          <ac:chgData name="Jenna Jacob" userId="1b1f4465-2cc5-4ac6-8aa4-b390a0aaf21c" providerId="ADAL" clId="{2F7553AC-EFC0-48F3-B363-55D8FB0F4C6D}" dt="2025-06-25T13:37:51.930" v="328"/>
          <ac:spMkLst>
            <pc:docMk/>
            <pc:sldMk cId="522403535" sldId="292"/>
            <ac:spMk id="2" creationId="{69C31532-E0E7-4D23-048E-EDFF0ED28F49}"/>
          </ac:spMkLst>
        </pc:spChg>
        <pc:spChg chg="add mod">
          <ac:chgData name="Jenna Jacob" userId="1b1f4465-2cc5-4ac6-8aa4-b390a0aaf21c" providerId="ADAL" clId="{2F7553AC-EFC0-48F3-B363-55D8FB0F4C6D}" dt="2025-06-25T13:37:45.222" v="326"/>
          <ac:spMkLst>
            <pc:docMk/>
            <pc:sldMk cId="522403535" sldId="292"/>
            <ac:spMk id="5" creationId="{9BADC495-B0A4-8C8E-9F9B-F98CAB8B9B7F}"/>
          </ac:spMkLst>
        </pc:spChg>
        <pc:spChg chg="mod">
          <ac:chgData name="Jenna Jacob" userId="1b1f4465-2cc5-4ac6-8aa4-b390a0aaf21c" providerId="ADAL" clId="{2F7553AC-EFC0-48F3-B363-55D8FB0F4C6D}" dt="2025-06-25T13:37:26.794" v="323"/>
          <ac:spMkLst>
            <pc:docMk/>
            <pc:sldMk cId="522403535" sldId="292"/>
            <ac:spMk id="26" creationId="{622F7B4E-3604-71BD-19F5-0A93213299F6}"/>
          </ac:spMkLst>
        </pc:spChg>
        <pc:picChg chg="add mod modCrop">
          <ac:chgData name="Jenna Jacob" userId="1b1f4465-2cc5-4ac6-8aa4-b390a0aaf21c" providerId="ADAL" clId="{2F7553AC-EFC0-48F3-B363-55D8FB0F4C6D}" dt="2025-06-25T15:56:14.931" v="582" actId="1440"/>
          <ac:picMkLst>
            <pc:docMk/>
            <pc:sldMk cId="522403535" sldId="292"/>
            <ac:picMk id="3" creationId="{810C1401-E7A4-CDFE-BB93-8211F20D007D}"/>
          </ac:picMkLst>
        </pc:picChg>
        <pc:picChg chg="mod">
          <ac:chgData name="Jenna Jacob" userId="1b1f4465-2cc5-4ac6-8aa4-b390a0aaf21c" providerId="ADAL" clId="{2F7553AC-EFC0-48F3-B363-55D8FB0F4C6D}" dt="2025-06-25T13:10:49.822" v="295" actId="29295"/>
          <ac:picMkLst>
            <pc:docMk/>
            <pc:sldMk cId="522403535" sldId="292"/>
            <ac:picMk id="4" creationId="{3EE1DE0E-6C87-7778-1DF1-BB7B4A1211FD}"/>
          </ac:picMkLst>
        </pc:picChg>
        <pc:picChg chg="add mod">
          <ac:chgData name="Jenna Jacob" userId="1b1f4465-2cc5-4ac6-8aa4-b390a0aaf21c" providerId="ADAL" clId="{2F7553AC-EFC0-48F3-B363-55D8FB0F4C6D}" dt="2025-06-25T13:11:49.747" v="299" actId="1076"/>
          <ac:picMkLst>
            <pc:docMk/>
            <pc:sldMk cId="522403535" sldId="292"/>
            <ac:picMk id="6" creationId="{318BFFD3-9DF0-87B0-C69E-B919F1CF652A}"/>
          </ac:picMkLst>
        </pc:picChg>
        <pc:picChg chg="add mod modCrop">
          <ac:chgData name="Jenna Jacob" userId="1b1f4465-2cc5-4ac6-8aa4-b390a0aaf21c" providerId="ADAL" clId="{2F7553AC-EFC0-48F3-B363-55D8FB0F4C6D}" dt="2025-06-25T15:57:00.138" v="590" actId="14100"/>
          <ac:picMkLst>
            <pc:docMk/>
            <pc:sldMk cId="522403535" sldId="292"/>
            <ac:picMk id="7" creationId="{810C1401-E7A4-CDFE-BB93-8211F20D007D}"/>
          </ac:picMkLst>
        </pc:picChg>
        <pc:picChg chg="add mod modCrop">
          <ac:chgData name="Jenna Jacob" userId="1b1f4465-2cc5-4ac6-8aa4-b390a0aaf21c" providerId="ADAL" clId="{2F7553AC-EFC0-48F3-B363-55D8FB0F4C6D}" dt="2025-06-25T15:57:21.523" v="594" actId="1076"/>
          <ac:picMkLst>
            <pc:docMk/>
            <pc:sldMk cId="522403535" sldId="292"/>
            <ac:picMk id="8" creationId="{810C1401-E7A4-CDFE-BB93-8211F20D007D}"/>
          </ac:picMkLst>
        </pc:picChg>
      </pc:sldChg>
    </pc:docChg>
  </pc:docChgLst>
  <pc:docChgLst>
    <pc:chgData name="Jenna Jacob" userId="1b1f4465-2cc5-4ac6-8aa4-b390a0aaf21c" providerId="ADAL" clId="{D05AFF37-32A0-42C3-B3D6-6134C858DAAF}"/>
    <pc:docChg chg="undo custSel modSld">
      <pc:chgData name="Jenna Jacob" userId="1b1f4465-2cc5-4ac6-8aa4-b390a0aaf21c" providerId="ADAL" clId="{D05AFF37-32A0-42C3-B3D6-6134C858DAAF}" dt="2025-07-25T08:34:13.894" v="47" actId="1076"/>
      <pc:docMkLst>
        <pc:docMk/>
      </pc:docMkLst>
      <pc:sldChg chg="modSp">
        <pc:chgData name="Jenna Jacob" userId="1b1f4465-2cc5-4ac6-8aa4-b390a0aaf21c" providerId="ADAL" clId="{D05AFF37-32A0-42C3-B3D6-6134C858DAAF}" dt="2025-07-25T08:26:54.909" v="0"/>
        <pc:sldMkLst>
          <pc:docMk/>
          <pc:sldMk cId="0" sldId="257"/>
        </pc:sldMkLst>
        <pc:spChg chg="mod">
          <ac:chgData name="Jenna Jacob" userId="1b1f4465-2cc5-4ac6-8aa4-b390a0aaf21c" providerId="ADAL" clId="{D05AFF37-32A0-42C3-B3D6-6134C858DAAF}" dt="2025-07-25T08:26:54.909" v="0"/>
          <ac:spMkLst>
            <pc:docMk/>
            <pc:sldMk cId="0" sldId="257"/>
            <ac:spMk id="22" creationId="{50EB3454-CC1A-043A-200E-68FD3CC27217}"/>
          </ac:spMkLst>
        </pc:spChg>
      </pc:sldChg>
      <pc:sldChg chg="modSp">
        <pc:chgData name="Jenna Jacob" userId="1b1f4465-2cc5-4ac6-8aa4-b390a0aaf21c" providerId="ADAL" clId="{D05AFF37-32A0-42C3-B3D6-6134C858DAAF}" dt="2025-07-25T08:31:01.629" v="28"/>
        <pc:sldMkLst>
          <pc:docMk/>
          <pc:sldMk cId="1137289864" sldId="281"/>
        </pc:sldMkLst>
        <pc:spChg chg="mod">
          <ac:chgData name="Jenna Jacob" userId="1b1f4465-2cc5-4ac6-8aa4-b390a0aaf21c" providerId="ADAL" clId="{D05AFF37-32A0-42C3-B3D6-6134C858DAAF}" dt="2025-07-25T08:31:01.629" v="28"/>
          <ac:spMkLst>
            <pc:docMk/>
            <pc:sldMk cId="1137289864" sldId="281"/>
            <ac:spMk id="2" creationId="{00000000-0000-0000-0000-000000000000}"/>
          </ac:spMkLst>
        </pc:spChg>
        <pc:spChg chg="mod">
          <ac:chgData name="Jenna Jacob" userId="1b1f4465-2cc5-4ac6-8aa4-b390a0aaf21c" providerId="ADAL" clId="{D05AFF37-32A0-42C3-B3D6-6134C858DAAF}" dt="2025-07-25T08:30:57.934" v="27"/>
          <ac:spMkLst>
            <pc:docMk/>
            <pc:sldMk cId="1137289864" sldId="281"/>
            <ac:spMk id="26" creationId="{717C1602-F624-E143-0F11-671E2560D163}"/>
          </ac:spMkLst>
        </pc:spChg>
      </pc:sldChg>
      <pc:sldChg chg="modSp mod">
        <pc:chgData name="Jenna Jacob" userId="1b1f4465-2cc5-4ac6-8aa4-b390a0aaf21c" providerId="ADAL" clId="{D05AFF37-32A0-42C3-B3D6-6134C858DAAF}" dt="2025-07-25T08:30:47.590" v="26" actId="403"/>
        <pc:sldMkLst>
          <pc:docMk/>
          <pc:sldMk cId="1430870616" sldId="283"/>
        </pc:sldMkLst>
        <pc:spChg chg="mod">
          <ac:chgData name="Jenna Jacob" userId="1b1f4465-2cc5-4ac6-8aa4-b390a0aaf21c" providerId="ADAL" clId="{D05AFF37-32A0-42C3-B3D6-6134C858DAAF}" dt="2025-07-25T08:30:47.590" v="26" actId="403"/>
          <ac:spMkLst>
            <pc:docMk/>
            <pc:sldMk cId="1430870616" sldId="283"/>
            <ac:spMk id="3" creationId="{E8F23303-FAFB-57DB-EA51-82855AEA8B3A}"/>
          </ac:spMkLst>
        </pc:spChg>
      </pc:sldChg>
      <pc:sldChg chg="modSp">
        <pc:chgData name="Jenna Jacob" userId="1b1f4465-2cc5-4ac6-8aa4-b390a0aaf21c" providerId="ADAL" clId="{D05AFF37-32A0-42C3-B3D6-6134C858DAAF}" dt="2025-07-25T08:27:04.315" v="2"/>
        <pc:sldMkLst>
          <pc:docMk/>
          <pc:sldMk cId="2060610018" sldId="284"/>
        </pc:sldMkLst>
        <pc:spChg chg="mod">
          <ac:chgData name="Jenna Jacob" userId="1b1f4465-2cc5-4ac6-8aa4-b390a0aaf21c" providerId="ADAL" clId="{D05AFF37-32A0-42C3-B3D6-6134C858DAAF}" dt="2025-07-25T08:27:04.315" v="2"/>
          <ac:spMkLst>
            <pc:docMk/>
            <pc:sldMk cId="2060610018" sldId="284"/>
            <ac:spMk id="26" creationId="{717C1602-F624-E143-0F11-671E2560D163}"/>
          </ac:spMkLst>
        </pc:spChg>
      </pc:sldChg>
      <pc:sldChg chg="modSp mod">
        <pc:chgData name="Jenna Jacob" userId="1b1f4465-2cc5-4ac6-8aa4-b390a0aaf21c" providerId="ADAL" clId="{D05AFF37-32A0-42C3-B3D6-6134C858DAAF}" dt="2025-07-25T08:34:13.894" v="47" actId="1076"/>
        <pc:sldMkLst>
          <pc:docMk/>
          <pc:sldMk cId="3565544365" sldId="288"/>
        </pc:sldMkLst>
        <pc:spChg chg="mod">
          <ac:chgData name="Jenna Jacob" userId="1b1f4465-2cc5-4ac6-8aa4-b390a0aaf21c" providerId="ADAL" clId="{D05AFF37-32A0-42C3-B3D6-6134C858DAAF}" dt="2025-07-25T08:34:13.894" v="47" actId="1076"/>
          <ac:spMkLst>
            <pc:docMk/>
            <pc:sldMk cId="3565544365" sldId="288"/>
            <ac:spMk id="2" creationId="{00000000-0000-0000-0000-000000000000}"/>
          </ac:spMkLst>
        </pc:spChg>
        <pc:spChg chg="mod">
          <ac:chgData name="Jenna Jacob" userId="1b1f4465-2cc5-4ac6-8aa4-b390a0aaf21c" providerId="ADAL" clId="{D05AFF37-32A0-42C3-B3D6-6134C858DAAF}" dt="2025-07-25T08:32:42.711" v="34"/>
          <ac:spMkLst>
            <pc:docMk/>
            <pc:sldMk cId="3565544365" sldId="288"/>
            <ac:spMk id="24" creationId="{C31B472C-8F2F-7950-D334-E50FD428A24C}"/>
          </ac:spMkLst>
        </pc:spChg>
        <pc:picChg chg="mod">
          <ac:chgData name="Jenna Jacob" userId="1b1f4465-2cc5-4ac6-8aa4-b390a0aaf21c" providerId="ADAL" clId="{D05AFF37-32A0-42C3-B3D6-6134C858DAAF}" dt="2025-07-25T08:33:52.851" v="44" actId="1076"/>
          <ac:picMkLst>
            <pc:docMk/>
            <pc:sldMk cId="3565544365" sldId="288"/>
            <ac:picMk id="22" creationId="{803675E4-BE31-83A9-C58E-D67E05A60693}"/>
          </ac:picMkLst>
        </pc:picChg>
      </pc:sldChg>
      <pc:sldChg chg="modSp mod">
        <pc:chgData name="Jenna Jacob" userId="1b1f4465-2cc5-4ac6-8aa4-b390a0aaf21c" providerId="ADAL" clId="{D05AFF37-32A0-42C3-B3D6-6134C858DAAF}" dt="2025-07-25T08:33:18.677" v="41" actId="1076"/>
        <pc:sldMkLst>
          <pc:docMk/>
          <pc:sldMk cId="297699296" sldId="289"/>
        </pc:sldMkLst>
        <pc:spChg chg="mod">
          <ac:chgData name="Jenna Jacob" userId="1b1f4465-2cc5-4ac6-8aa4-b390a0aaf21c" providerId="ADAL" clId="{D05AFF37-32A0-42C3-B3D6-6134C858DAAF}" dt="2025-07-25T08:33:18.677" v="41" actId="1076"/>
          <ac:spMkLst>
            <pc:docMk/>
            <pc:sldMk cId="297699296" sldId="289"/>
            <ac:spMk id="2" creationId="{F4FC770F-BDD3-4EC0-77B0-820B68165F18}"/>
          </ac:spMkLst>
        </pc:spChg>
        <pc:spChg chg="mod">
          <ac:chgData name="Jenna Jacob" userId="1b1f4465-2cc5-4ac6-8aa4-b390a0aaf21c" providerId="ADAL" clId="{D05AFF37-32A0-42C3-B3D6-6134C858DAAF}" dt="2025-07-25T08:31:36.296" v="29"/>
          <ac:spMkLst>
            <pc:docMk/>
            <pc:sldMk cId="297699296" sldId="289"/>
            <ac:spMk id="3" creationId="{887DDD41-8801-B800-ADE7-F26AB3ACD8ED}"/>
          </ac:spMkLst>
        </pc:spChg>
      </pc:sldChg>
      <pc:sldChg chg="modSp">
        <pc:chgData name="Jenna Jacob" userId="1b1f4465-2cc5-4ac6-8aa4-b390a0aaf21c" providerId="ADAL" clId="{D05AFF37-32A0-42C3-B3D6-6134C858DAAF}" dt="2025-07-25T08:32:54.290" v="36"/>
        <pc:sldMkLst>
          <pc:docMk/>
          <pc:sldMk cId="148487502" sldId="291"/>
        </pc:sldMkLst>
        <pc:spChg chg="mod">
          <ac:chgData name="Jenna Jacob" userId="1b1f4465-2cc5-4ac6-8aa4-b390a0aaf21c" providerId="ADAL" clId="{D05AFF37-32A0-42C3-B3D6-6134C858DAAF}" dt="2025-07-25T08:32:54.290" v="36"/>
          <ac:spMkLst>
            <pc:docMk/>
            <pc:sldMk cId="148487502" sldId="291"/>
            <ac:spMk id="3" creationId="{887DDD41-8801-B800-ADE7-F26AB3ACD8ED}"/>
          </ac:spMkLst>
        </pc:spChg>
      </pc:sldChg>
      <pc:sldChg chg="modSp mod">
        <pc:chgData name="Jenna Jacob" userId="1b1f4465-2cc5-4ac6-8aa4-b390a0aaf21c" providerId="ADAL" clId="{D05AFF37-32A0-42C3-B3D6-6134C858DAAF}" dt="2025-07-25T08:33:37.059" v="42" actId="113"/>
        <pc:sldMkLst>
          <pc:docMk/>
          <pc:sldMk cId="522403535" sldId="292"/>
        </pc:sldMkLst>
        <pc:spChg chg="mod">
          <ac:chgData name="Jenna Jacob" userId="1b1f4465-2cc5-4ac6-8aa4-b390a0aaf21c" providerId="ADAL" clId="{D05AFF37-32A0-42C3-B3D6-6134C858DAAF}" dt="2025-07-25T08:33:37.059" v="42" actId="113"/>
          <ac:spMkLst>
            <pc:docMk/>
            <pc:sldMk cId="522403535" sldId="292"/>
            <ac:spMk id="2" creationId="{69C31532-E0E7-4D23-048E-EDFF0ED28F49}"/>
          </ac:spMkLst>
        </pc:spChg>
        <pc:spChg chg="mod">
          <ac:chgData name="Jenna Jacob" userId="1b1f4465-2cc5-4ac6-8aa4-b390a0aaf21c" providerId="ADAL" clId="{D05AFF37-32A0-42C3-B3D6-6134C858DAAF}" dt="2025-07-25T08:32:03.590" v="31"/>
          <ac:spMkLst>
            <pc:docMk/>
            <pc:sldMk cId="522403535" sldId="292"/>
            <ac:spMk id="26" creationId="{622F7B4E-3604-71BD-19F5-0A93213299F6}"/>
          </ac:spMkLst>
        </pc:spChg>
      </pc:sldChg>
    </pc:docChg>
  </pc:docChgLst>
  <pc:docChgLst>
    <pc:chgData name="Jenna Jacob" userId="S::jenna@qualityfreight.co.uk::1b1f4465-2cc5-4ac6-8aa4-b390a0aaf21c" providerId="AD" clId="Web-{61FABD83-B57B-7E74-7337-BF6C02EDDF5E}"/>
    <pc:docChg chg="modSld">
      <pc:chgData name="Jenna Jacob" userId="S::jenna@qualityfreight.co.uk::1b1f4465-2cc5-4ac6-8aa4-b390a0aaf21c" providerId="AD" clId="Web-{61FABD83-B57B-7E74-7337-BF6C02EDDF5E}" dt="2025-06-25T13:30:56.757" v="37" actId="1076"/>
      <pc:docMkLst>
        <pc:docMk/>
      </pc:docMkLst>
      <pc:sldChg chg="modSp">
        <pc:chgData name="Jenna Jacob" userId="S::jenna@qualityfreight.co.uk::1b1f4465-2cc5-4ac6-8aa4-b390a0aaf21c" providerId="AD" clId="Web-{61FABD83-B57B-7E74-7337-BF6C02EDDF5E}" dt="2025-06-25T13:27:37.148" v="0" actId="20577"/>
        <pc:sldMkLst>
          <pc:docMk/>
          <pc:sldMk cId="2060610018" sldId="284"/>
        </pc:sldMkLst>
        <pc:spChg chg="mod">
          <ac:chgData name="Jenna Jacob" userId="S::jenna@qualityfreight.co.uk::1b1f4465-2cc5-4ac6-8aa4-b390a0aaf21c" providerId="AD" clId="Web-{61FABD83-B57B-7E74-7337-BF6C02EDDF5E}" dt="2025-06-25T13:27:37.148" v="0" actId="20577"/>
          <ac:spMkLst>
            <pc:docMk/>
            <pc:sldMk cId="2060610018" sldId="284"/>
            <ac:spMk id="26" creationId="{717C1602-F624-E143-0F11-671E2560D163}"/>
          </ac:spMkLst>
        </pc:spChg>
      </pc:sldChg>
      <pc:sldChg chg="modSp">
        <pc:chgData name="Jenna Jacob" userId="S::jenna@qualityfreight.co.uk::1b1f4465-2cc5-4ac6-8aa4-b390a0aaf21c" providerId="AD" clId="Web-{61FABD83-B57B-7E74-7337-BF6C02EDDF5E}" dt="2025-06-25T13:30:56.757" v="37" actId="1076"/>
        <pc:sldMkLst>
          <pc:docMk/>
          <pc:sldMk cId="3565544365" sldId="288"/>
        </pc:sldMkLst>
        <pc:spChg chg="mod">
          <ac:chgData name="Jenna Jacob" userId="S::jenna@qualityfreight.co.uk::1b1f4465-2cc5-4ac6-8aa4-b390a0aaf21c" providerId="AD" clId="Web-{61FABD83-B57B-7E74-7337-BF6C02EDDF5E}" dt="2025-06-25T13:30:56.757" v="37" actId="1076"/>
          <ac:spMkLst>
            <pc:docMk/>
            <pc:sldMk cId="3565544365" sldId="288"/>
            <ac:spMk id="2" creationId="{00000000-0000-0000-0000-000000000000}"/>
          </ac:spMkLst>
        </pc:spChg>
        <pc:spChg chg="mod">
          <ac:chgData name="Jenna Jacob" userId="S::jenna@qualityfreight.co.uk::1b1f4465-2cc5-4ac6-8aa4-b390a0aaf21c" providerId="AD" clId="Web-{61FABD83-B57B-7E74-7337-BF6C02EDDF5E}" dt="2025-06-25T13:29:10.155" v="16" actId="1076"/>
          <ac:spMkLst>
            <pc:docMk/>
            <pc:sldMk cId="3565544365" sldId="288"/>
            <ac:spMk id="24" creationId="{C31B472C-8F2F-7950-D334-E50FD428A24C}"/>
          </ac:spMkLst>
        </pc:spChg>
      </pc:sldChg>
    </pc:docChg>
  </pc:docChgLst>
  <pc:docChgLst>
    <pc:chgData name="Jenna Jacob" userId="1b1f4465-2cc5-4ac6-8aa4-b390a0aaf21c" providerId="ADAL" clId="{D8449A82-FCBF-44A1-96BE-4399E5DA40A6}"/>
    <pc:docChg chg="modSld">
      <pc:chgData name="Jenna Jacob" userId="1b1f4465-2cc5-4ac6-8aa4-b390a0aaf21c" providerId="ADAL" clId="{D8449A82-FCBF-44A1-96BE-4399E5DA40A6}" dt="2025-05-20T16:29:58.042" v="3" actId="13926"/>
      <pc:docMkLst>
        <pc:docMk/>
      </pc:docMkLst>
      <pc:sldChg chg="modSp mod">
        <pc:chgData name="Jenna Jacob" userId="1b1f4465-2cc5-4ac6-8aa4-b390a0aaf21c" providerId="ADAL" clId="{D8449A82-FCBF-44A1-96BE-4399E5DA40A6}" dt="2025-05-20T16:28:57.016" v="2" actId="13926"/>
        <pc:sldMkLst>
          <pc:docMk/>
          <pc:sldMk cId="297699296" sldId="289"/>
        </pc:sldMkLst>
        <pc:spChg chg="mod">
          <ac:chgData name="Jenna Jacob" userId="1b1f4465-2cc5-4ac6-8aa4-b390a0aaf21c" providerId="ADAL" clId="{D8449A82-FCBF-44A1-96BE-4399E5DA40A6}" dt="2025-05-20T16:28:57.016" v="2" actId="13926"/>
          <ac:spMkLst>
            <pc:docMk/>
            <pc:sldMk cId="297699296" sldId="289"/>
            <ac:spMk id="3" creationId="{887DDD41-8801-B800-ADE7-F26AB3ACD8ED}"/>
          </ac:spMkLst>
        </pc:spChg>
      </pc:sldChg>
      <pc:sldChg chg="modSp mod">
        <pc:chgData name="Jenna Jacob" userId="1b1f4465-2cc5-4ac6-8aa4-b390a0aaf21c" providerId="ADAL" clId="{D8449A82-FCBF-44A1-96BE-4399E5DA40A6}" dt="2025-05-20T16:29:58.042" v="3" actId="13926"/>
        <pc:sldMkLst>
          <pc:docMk/>
          <pc:sldMk cId="148487502" sldId="291"/>
        </pc:sldMkLst>
        <pc:spChg chg="mod">
          <ac:chgData name="Jenna Jacob" userId="1b1f4465-2cc5-4ac6-8aa4-b390a0aaf21c" providerId="ADAL" clId="{D8449A82-FCBF-44A1-96BE-4399E5DA40A6}" dt="2025-05-20T16:29:58.042" v="3" actId="13926"/>
          <ac:spMkLst>
            <pc:docMk/>
            <pc:sldMk cId="148487502" sldId="291"/>
            <ac:spMk id="3" creationId="{887DDD41-8801-B800-ADE7-F26AB3ACD8E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516813"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9826625" y="0"/>
            <a:ext cx="7516813" cy="488950"/>
          </a:xfrm>
          <a:prstGeom prst="rect">
            <a:avLst/>
          </a:prstGeom>
        </p:spPr>
        <p:txBody>
          <a:bodyPr vert="horz" lIns="91440" tIns="45720" rIns="91440" bIns="45720" rtlCol="0"/>
          <a:lstStyle>
            <a:lvl1pPr algn="r">
              <a:defRPr sz="1200"/>
            </a:lvl1pPr>
          </a:lstStyle>
          <a:p>
            <a:fld id="{FC85CED7-706D-4FD5-A83E-D15CCA0BD38D}" type="datetimeFigureOut">
              <a:rPr lang="en-GB" smtClean="0"/>
              <a:t>25/07/2025</a:t>
            </a:fld>
            <a:endParaRPr lang="en-GB"/>
          </a:p>
        </p:txBody>
      </p:sp>
      <p:sp>
        <p:nvSpPr>
          <p:cNvPr id="4" name="Slide Image Placeholder 3"/>
          <p:cNvSpPr>
            <a:spLocks noGrp="1" noRot="1" noChangeAspect="1"/>
          </p:cNvSpPr>
          <p:nvPr>
            <p:ph type="sldImg" idx="2"/>
          </p:nvPr>
        </p:nvSpPr>
        <p:spPr>
          <a:xfrm>
            <a:off x="5746750" y="1146048"/>
            <a:ext cx="5854700" cy="32924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735138" y="4694238"/>
            <a:ext cx="13877925" cy="3840162"/>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264650"/>
            <a:ext cx="7516813" cy="4889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9826625" y="9264650"/>
            <a:ext cx="7516813" cy="488950"/>
          </a:xfrm>
          <a:prstGeom prst="rect">
            <a:avLst/>
          </a:prstGeom>
        </p:spPr>
        <p:txBody>
          <a:bodyPr vert="horz" lIns="91440" tIns="45720" rIns="91440" bIns="45720" rtlCol="0" anchor="b"/>
          <a:lstStyle>
            <a:lvl1pPr algn="r">
              <a:defRPr sz="1200"/>
            </a:lvl1pPr>
          </a:lstStyle>
          <a:p>
            <a:fld id="{72C83576-78E0-4EA0-AE32-0028F6037776}" type="slidenum">
              <a:rPr lang="en-GB" smtClean="0"/>
              <a:t>‹#›</a:t>
            </a:fld>
            <a:endParaRPr lang="en-GB"/>
          </a:p>
        </p:txBody>
      </p:sp>
      <p:sp>
        <p:nvSpPr>
          <p:cNvPr id="8" name="TextBox 7">
            <a:extLst>
              <a:ext uri="{FF2B5EF4-FFF2-40B4-BE49-F238E27FC236}">
                <a16:creationId xmlns:a16="http://schemas.microsoft.com/office/drawing/2014/main" id="{E46682CE-2A3D-AE04-740B-1EF75D256023}"/>
              </a:ext>
            </a:extLst>
          </p:cNvPr>
          <p:cNvSpPr txBox="1"/>
          <p:nvPr/>
        </p:nvSpPr>
        <p:spPr>
          <a:xfrm rot="1542009">
            <a:off x="6747764" y="2240649"/>
            <a:ext cx="4974336" cy="1446550"/>
          </a:xfrm>
          <a:prstGeom prst="rect">
            <a:avLst/>
          </a:prstGeom>
          <a:noFill/>
        </p:spPr>
        <p:txBody>
          <a:bodyPr wrap="square" rtlCol="0">
            <a:spAutoFit/>
          </a:bodyPr>
          <a:lstStyle/>
          <a:p>
            <a:r>
              <a:rPr lang="en-GB" sz="8800">
                <a:solidFill>
                  <a:schemeClr val="bg1">
                    <a:lumMod val="75000"/>
                  </a:schemeClr>
                </a:solidFill>
              </a:rPr>
              <a:t>DRAFT</a:t>
            </a:r>
            <a:endParaRPr lang="en-GB">
              <a:solidFill>
                <a:schemeClr val="bg1">
                  <a:lumMod val="75000"/>
                </a:schemeClr>
              </a:solidFill>
            </a:endParaRPr>
          </a:p>
        </p:txBody>
      </p:sp>
    </p:spTree>
    <p:extLst>
      <p:ext uri="{BB962C8B-B14F-4D97-AF65-F5344CB8AC3E}">
        <p14:creationId xmlns:p14="http://schemas.microsoft.com/office/powerpoint/2010/main" val="349891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8525" y="1596249"/>
            <a:ext cx="1301115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2168525" y="5122898"/>
            <a:ext cx="1301115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7/25/2025</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80800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7/25/2025</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681910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14805" y="519289"/>
            <a:ext cx="3740706"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92689" y="519289"/>
            <a:ext cx="11005264"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7/25/2025</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48697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7/25/2025</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3562254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653" y="2431628"/>
            <a:ext cx="14962823"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1183653" y="6527237"/>
            <a:ext cx="14962823"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7/25/2025</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025744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92689" y="2596444"/>
            <a:ext cx="7372985"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782526" y="2596444"/>
            <a:ext cx="7372985"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7/25/2025</a:t>
            </a:fld>
            <a:endParaRPr lang="en-US"/>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3862149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948" y="519290"/>
            <a:ext cx="14962823" cy="1885245"/>
          </a:xfrm>
        </p:spPr>
        <p:txBody>
          <a:bodyPr/>
          <a:lstStyle/>
          <a:p>
            <a:r>
              <a:rPr lang="en-US"/>
              <a:t>Click to edit Master title style</a:t>
            </a:r>
          </a:p>
        </p:txBody>
      </p:sp>
      <p:sp>
        <p:nvSpPr>
          <p:cNvPr id="3" name="Text Placeholder 2"/>
          <p:cNvSpPr>
            <a:spLocks noGrp="1"/>
          </p:cNvSpPr>
          <p:nvPr>
            <p:ph type="body" idx="1"/>
          </p:nvPr>
        </p:nvSpPr>
        <p:spPr>
          <a:xfrm>
            <a:off x="1194949" y="2390987"/>
            <a:ext cx="7339101"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949" y="3562773"/>
            <a:ext cx="7339101"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782526" y="2390987"/>
            <a:ext cx="7375245"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82526" y="3562773"/>
            <a:ext cx="7375245"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7/25/2025</a:t>
            </a:fld>
            <a:endParaRPr lang="en-US"/>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970397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7/25/2025</a:t>
            </a:fld>
            <a:endParaRPr lang="en-US"/>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3532172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7/25/2025</a:t>
            </a:fld>
            <a:endParaRPr lang="en-US"/>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43686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949" y="650240"/>
            <a:ext cx="559524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7375245" y="1404338"/>
            <a:ext cx="8782526"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94949" y="2926080"/>
            <a:ext cx="559524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7/25/2025</a:t>
            </a:fld>
            <a:endParaRPr lang="en-US"/>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867137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949" y="650240"/>
            <a:ext cx="559524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7375245" y="1404338"/>
            <a:ext cx="8782526"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1194949" y="2926080"/>
            <a:ext cx="559524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7/25/2025</a:t>
            </a:fld>
            <a:endParaRPr lang="en-US"/>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438364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689" y="519290"/>
            <a:ext cx="14962823"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92689" y="2596444"/>
            <a:ext cx="14962823"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92689" y="9040143"/>
            <a:ext cx="3903345"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1D8BD707-D9CF-40AE-B4C6-C98DA3205C09}" type="datetimeFigureOut">
              <a:rPr lang="en-US" smtClean="0"/>
              <a:t>7/25/2025</a:t>
            </a:fld>
            <a:endParaRPr lang="en-US"/>
          </a:p>
        </p:txBody>
      </p:sp>
      <p:sp>
        <p:nvSpPr>
          <p:cNvPr id="5" name="Footer Placeholder 4"/>
          <p:cNvSpPr>
            <a:spLocks noGrp="1"/>
          </p:cNvSpPr>
          <p:nvPr>
            <p:ph type="ftr" sz="quarter" idx="3"/>
          </p:nvPr>
        </p:nvSpPr>
        <p:spPr>
          <a:xfrm>
            <a:off x="5746591" y="9040143"/>
            <a:ext cx="5855018"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252166" y="9040143"/>
            <a:ext cx="3903345"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132067494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theravada-buddhism-monks-at-tibet-1832107/" TargetMode="External"/><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carbonneutralgroup.co.uk/50p-a-tree.html" TargetMode="Externa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4" name="object 24"/>
          <p:cNvSpPr txBox="1"/>
          <p:nvPr/>
        </p:nvSpPr>
        <p:spPr>
          <a:xfrm>
            <a:off x="1148588" y="7495266"/>
            <a:ext cx="3486912" cy="425758"/>
          </a:xfrm>
          <a:prstGeom prst="rect">
            <a:avLst/>
          </a:prstGeom>
        </p:spPr>
        <p:txBody>
          <a:bodyPr vert="horz" wrap="square" lIns="0" tIns="12700" rIns="0" bIns="0" rtlCol="0">
            <a:spAutoFit/>
          </a:bodyPr>
          <a:lstStyle/>
          <a:p>
            <a:pPr marL="12700">
              <a:spcBef>
                <a:spcPts val="100"/>
              </a:spcBef>
            </a:pPr>
            <a:endParaRPr lang="en-GB" sz="1300" noProof="0">
              <a:solidFill>
                <a:srgbClr val="A9E1DD"/>
              </a:solidFill>
              <a:latin typeface="Poppins"/>
              <a:cs typeface="Poppins"/>
            </a:endParaRPr>
          </a:p>
          <a:p>
            <a:pPr marL="12700">
              <a:lnSpc>
                <a:spcPct val="100000"/>
              </a:lnSpc>
              <a:spcBef>
                <a:spcPts val="100"/>
              </a:spcBef>
            </a:pPr>
            <a:endParaRPr lang="en-GB" sz="1300" b="1" noProof="0">
              <a:latin typeface="Poppins"/>
              <a:cs typeface="Poppins"/>
            </a:endParaRPr>
          </a:p>
        </p:txBody>
      </p:sp>
      <p:sp>
        <p:nvSpPr>
          <p:cNvPr id="5" name="Rectangle 4">
            <a:extLst>
              <a:ext uri="{FF2B5EF4-FFF2-40B4-BE49-F238E27FC236}">
                <a16:creationId xmlns:a16="http://schemas.microsoft.com/office/drawing/2014/main" id="{0ED0D57B-6D80-C509-8F65-4CA8D285DE8F}"/>
              </a:ext>
            </a:extLst>
          </p:cNvPr>
          <p:cNvSpPr/>
          <p:nvPr/>
        </p:nvSpPr>
        <p:spPr>
          <a:xfrm>
            <a:off x="4519758" y="6905361"/>
            <a:ext cx="8308685" cy="2031325"/>
          </a:xfrm>
          <a:prstGeom prst="rect">
            <a:avLst/>
          </a:prstGeom>
          <a:noFill/>
        </p:spPr>
        <p:txBody>
          <a:bodyPr wrap="none" lIns="91440" tIns="45720" rIns="91440" bIns="45720">
            <a:spAutoFit/>
          </a:bodyPr>
          <a:lstStyle/>
          <a:p>
            <a:pPr algn="ctr"/>
            <a:r>
              <a:rPr lang="en-GB" sz="7200" b="0" cap="none" spc="0" noProof="0">
                <a:ln w="0"/>
                <a:solidFill>
                  <a:srgbClr val="263A64"/>
                </a:solidFill>
                <a:effectLst>
                  <a:glow rad="101600">
                    <a:schemeClr val="bg1">
                      <a:alpha val="60000"/>
                    </a:schemeClr>
                  </a:glow>
                  <a:outerShdw blurRad="38100" dist="19050" dir="2700000" algn="tl" rotWithShape="0">
                    <a:schemeClr val="dk1">
                      <a:alpha val="40000"/>
                    </a:schemeClr>
                  </a:outerShdw>
                </a:effectLst>
                <a:latin typeface="Century Gothic" panose="020B0502020202020204" pitchFamily="34" charset="0"/>
              </a:rPr>
              <a:t>Sustainability Plan </a:t>
            </a:r>
          </a:p>
          <a:p>
            <a:pPr algn="ctr"/>
            <a:r>
              <a:rPr lang="en-GB" sz="5400" b="0" cap="none" spc="0" noProof="0">
                <a:ln w="0"/>
                <a:solidFill>
                  <a:srgbClr val="263A64"/>
                </a:solidFill>
                <a:effectLst>
                  <a:glow rad="101600">
                    <a:schemeClr val="bg1">
                      <a:alpha val="60000"/>
                    </a:schemeClr>
                  </a:glow>
                  <a:outerShdw blurRad="38100" dist="19050" dir="2700000" algn="tl" rotWithShape="0">
                    <a:schemeClr val="dk1">
                      <a:alpha val="40000"/>
                    </a:schemeClr>
                  </a:outerShdw>
                </a:effectLst>
                <a:latin typeface="Century Gothic" panose="020B0502020202020204" pitchFamily="34" charset="0"/>
              </a:rPr>
              <a:t>2025-2026</a:t>
            </a:r>
            <a:endParaRPr lang="en-GB" sz="5400" b="0" cap="none" spc="0" noProof="0">
              <a:ln w="0"/>
              <a:solidFill>
                <a:srgbClr val="263A64"/>
              </a:solidFill>
              <a:effectLst>
                <a:glow rad="101600">
                  <a:schemeClr val="bg1">
                    <a:alpha val="60000"/>
                  </a:schemeClr>
                </a:glow>
                <a:outerShdw blurRad="38100" dist="19050" dir="2700000" algn="tl" rotWithShape="0">
                  <a:schemeClr val="dk1">
                    <a:alpha val="40000"/>
                  </a:schemeClr>
                </a:outerShdw>
              </a:effectLst>
            </a:endParaRPr>
          </a:p>
        </p:txBody>
      </p:sp>
      <p:pic>
        <p:nvPicPr>
          <p:cNvPr id="11" name="Picture 10" descr="A logo on a black background&#10;&#10;AI-generated content may be incorrect.">
            <a:extLst>
              <a:ext uri="{FF2B5EF4-FFF2-40B4-BE49-F238E27FC236}">
                <a16:creationId xmlns:a16="http://schemas.microsoft.com/office/drawing/2014/main" id="{AFC9C7C3-4950-3705-6FAB-ADA4991B2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668" y="-428009"/>
            <a:ext cx="9180864" cy="874147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People holding plants">
            <a:extLst>
              <a:ext uri="{FF2B5EF4-FFF2-40B4-BE49-F238E27FC236}">
                <a16:creationId xmlns:a16="http://schemas.microsoft.com/office/drawing/2014/main" id="{C687F1B9-C77C-FD40-A53A-E31E97A899B7}"/>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0" y="0"/>
            <a:ext cx="17348201" cy="11576795"/>
          </a:xfrm>
          <a:prstGeom prst="rect">
            <a:avLst/>
          </a:prstGeom>
        </p:spPr>
      </p:pic>
      <p:sp>
        <p:nvSpPr>
          <p:cNvPr id="26" name="TextBox 25">
            <a:extLst>
              <a:ext uri="{FF2B5EF4-FFF2-40B4-BE49-F238E27FC236}">
                <a16:creationId xmlns:a16="http://schemas.microsoft.com/office/drawing/2014/main" id="{717C1602-F624-E143-0F11-671E2560D163}"/>
              </a:ext>
            </a:extLst>
          </p:cNvPr>
          <p:cNvSpPr txBox="1"/>
          <p:nvPr/>
        </p:nvSpPr>
        <p:spPr>
          <a:xfrm>
            <a:off x="5618287" y="1860750"/>
            <a:ext cx="6111626" cy="6032101"/>
          </a:xfrm>
          <a:prstGeom prst="rect">
            <a:avLst/>
          </a:prstGeom>
          <a:noFill/>
        </p:spPr>
        <p:txBody>
          <a:bodyPr wrap="square" lIns="91440" tIns="45720" rIns="91440" bIns="45720" rtlCol="0" anchor="t">
            <a:spAutoFit/>
          </a:bodyPr>
          <a:lstStyle/>
          <a:p>
            <a:pPr algn="ctr"/>
            <a:r>
              <a:rPr lang="en-GB" sz="4400" noProof="0" dirty="0">
                <a:ln>
                  <a:solidFill>
                    <a:srgbClr val="263A64"/>
                  </a:solidFill>
                </a:ln>
                <a:solidFill>
                  <a:srgbClr val="263A64"/>
                </a:solidFill>
                <a:effectLst>
                  <a:glow rad="63500">
                    <a:schemeClr val="bg1">
                      <a:alpha val="40000"/>
                    </a:schemeClr>
                  </a:glow>
                </a:effectLst>
                <a:latin typeface="Century Gothic" panose="020B0502020202020204" pitchFamily="34" charset="0"/>
                <a:cs typeface="Poppins" panose="00000500000000000000" pitchFamily="2" charset="0"/>
              </a:rPr>
              <a:t>Contents</a:t>
            </a:r>
          </a:p>
          <a:p>
            <a:endParaRPr lang="en-GB" sz="28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Poppins" panose="00000500000000000000" pitchFamily="2" charset="0"/>
            </a:endParaRPr>
          </a:p>
          <a:p>
            <a:pPr marL="285750" indent="-285750">
              <a:lnSpc>
                <a:spcPct val="107000"/>
              </a:lnSpc>
              <a:spcAft>
                <a:spcPts val="800"/>
              </a:spcAft>
              <a:buFont typeface="Arial" panose="020B0604020202020204" pitchFamily="34" charset="0"/>
              <a:buChar char="•"/>
            </a:pPr>
            <a:r>
              <a:rPr lang="en-GB" sz="28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Times New Roman" panose="02020603050405020304" pitchFamily="18" charset="0"/>
              </a:rPr>
              <a:t>Introduction</a:t>
            </a:r>
          </a:p>
          <a:p>
            <a:pPr marL="285750" indent="-285750">
              <a:lnSpc>
                <a:spcPct val="107000"/>
              </a:lnSpc>
              <a:spcAft>
                <a:spcPts val="800"/>
              </a:spcAft>
              <a:buFont typeface="Arial" panose="020B0604020202020204" pitchFamily="34" charset="0"/>
              <a:buChar char="•"/>
            </a:pPr>
            <a:r>
              <a:rPr lang="en-GB" sz="28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Times New Roman" panose="02020603050405020304" pitchFamily="18" charset="0"/>
              </a:rPr>
              <a:t>What makes us different?</a:t>
            </a:r>
          </a:p>
          <a:p>
            <a:pPr marL="285750" indent="-285750">
              <a:lnSpc>
                <a:spcPct val="107000"/>
              </a:lnSpc>
              <a:spcAft>
                <a:spcPts val="800"/>
              </a:spcAft>
              <a:buFont typeface="Arial" panose="020B0604020202020204" pitchFamily="34" charset="0"/>
              <a:buChar char="•"/>
            </a:pPr>
            <a:r>
              <a:rPr lang="en-GB" sz="28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Times New Roman" panose="02020603050405020304" pitchFamily="18" charset="0"/>
              </a:rPr>
              <a:t>Our Sustainability Commitment</a:t>
            </a:r>
          </a:p>
          <a:p>
            <a:pPr marL="285750" indent="-285750">
              <a:lnSpc>
                <a:spcPct val="107000"/>
              </a:lnSpc>
              <a:spcAft>
                <a:spcPts val="800"/>
              </a:spcAft>
              <a:buFont typeface="Arial" panose="020B0604020202020204" pitchFamily="34" charset="0"/>
              <a:buChar char="•"/>
            </a:pPr>
            <a:r>
              <a:rPr lang="en-GB" sz="28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Times New Roman" panose="02020603050405020304" pitchFamily="18" charset="0"/>
              </a:rPr>
              <a:t>Our Journey So Far</a:t>
            </a:r>
          </a:p>
          <a:p>
            <a:pPr marL="285750" indent="-285750">
              <a:lnSpc>
                <a:spcPct val="107000"/>
              </a:lnSpc>
              <a:spcAft>
                <a:spcPts val="800"/>
              </a:spcAft>
              <a:buFont typeface="Arial" panose="020B0604020202020204" pitchFamily="34" charset="0"/>
              <a:buChar char="•"/>
            </a:pPr>
            <a:r>
              <a:rPr lang="en-GB" sz="2800" noProof="0" dirty="0">
                <a:ln>
                  <a:solidFill>
                    <a:srgbClr val="263A64"/>
                  </a:solidFill>
                </a:ln>
                <a:solidFill>
                  <a:srgbClr val="263A64"/>
                </a:solidFill>
                <a:effectLst>
                  <a:glow rad="63500">
                    <a:schemeClr val="bg1">
                      <a:alpha val="40000"/>
                    </a:schemeClr>
                  </a:glow>
                </a:effectLst>
                <a:latin typeface="Century Gothic"/>
                <a:ea typeface="Calibri"/>
                <a:cs typeface="Times New Roman"/>
              </a:rPr>
              <a:t>How are we offsetting</a:t>
            </a:r>
            <a:r>
              <a:rPr lang="en-GB" sz="2800" dirty="0">
                <a:ln>
                  <a:solidFill>
                    <a:srgbClr val="263A64"/>
                  </a:solidFill>
                </a:ln>
                <a:solidFill>
                  <a:srgbClr val="263A64"/>
                </a:solidFill>
                <a:effectLst>
                  <a:glow rad="63500">
                    <a:schemeClr val="bg1">
                      <a:alpha val="40000"/>
                    </a:schemeClr>
                  </a:glow>
                </a:effectLst>
                <a:latin typeface="Century Gothic"/>
                <a:ea typeface="Calibri"/>
                <a:cs typeface="Times New Roman"/>
              </a:rPr>
              <a:t>?</a:t>
            </a:r>
            <a:endParaRPr lang="en-GB" sz="28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28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Times New Roman" panose="02020603050405020304" pitchFamily="18" charset="0"/>
              </a:rPr>
              <a:t>Our Corporate Forest</a:t>
            </a:r>
          </a:p>
          <a:p>
            <a:pPr marL="285750" indent="-285750">
              <a:lnSpc>
                <a:spcPct val="107000"/>
              </a:lnSpc>
              <a:spcAft>
                <a:spcPts val="800"/>
              </a:spcAft>
              <a:buFont typeface="Arial" panose="020B0604020202020204" pitchFamily="34" charset="0"/>
              <a:buChar char="•"/>
            </a:pPr>
            <a:r>
              <a:rPr lang="en-GB" sz="28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Times New Roman" panose="02020603050405020304" pitchFamily="18" charset="0"/>
              </a:rPr>
              <a:t>Further Action to Reduce our Environmental Impact</a:t>
            </a:r>
          </a:p>
          <a:p>
            <a:pPr marL="285750" lvl="2" indent="-285750">
              <a:lnSpc>
                <a:spcPct val="107000"/>
              </a:lnSpc>
              <a:spcAft>
                <a:spcPts val="800"/>
              </a:spcAft>
              <a:buFont typeface="Arial" panose="020B0604020202020204" pitchFamily="34" charset="0"/>
              <a:buChar char="•"/>
            </a:pPr>
            <a:r>
              <a:rPr lang="en-GB" sz="28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Times New Roman" panose="02020603050405020304" pitchFamily="18" charset="0"/>
              </a:rPr>
              <a:t>Paving the Way to Net Zero</a:t>
            </a:r>
            <a:endParaRPr lang="en-GB" sz="2400" noProof="0" dirty="0">
              <a:ln>
                <a:solidFill>
                  <a:srgbClr val="263A64"/>
                </a:solidFill>
              </a:ln>
              <a:solidFill>
                <a:schemeClr val="bg1"/>
              </a:solidFill>
              <a:effectLst>
                <a:glow rad="63500">
                  <a:schemeClr val="bg1">
                    <a:alpha val="4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0610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8" y="0"/>
            <a:ext cx="17343863"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1" name="Picture 10" descr="A ship on the water with a planet in the background&#10;&#10;AI-generated content may be incorrect.">
            <a:extLst>
              <a:ext uri="{FF2B5EF4-FFF2-40B4-BE49-F238E27FC236}">
                <a16:creationId xmlns:a16="http://schemas.microsoft.com/office/drawing/2014/main" id="{21186F65-84FA-3F65-04BA-0973D53D9E48}"/>
              </a:ext>
            </a:extLst>
          </p:cNvPr>
          <p:cNvPicPr>
            <a:picLocks noChangeAspect="1"/>
          </p:cNvPicPr>
          <p:nvPr/>
        </p:nvPicPr>
        <p:blipFill>
          <a:blip r:embed="rId2">
            <a:alphaModFix amt="50000"/>
          </a:blip>
          <a:srcRect t="9314" r="1" b="19798"/>
          <a:stretch>
            <a:fillRect/>
          </a:stretch>
        </p:blipFill>
        <p:spPr>
          <a:xfrm flipH="1">
            <a:off x="3589102" y="10"/>
            <a:ext cx="13759095" cy="97535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515727" cy="9753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TextBox 21">
            <a:extLst>
              <a:ext uri="{FF2B5EF4-FFF2-40B4-BE49-F238E27FC236}">
                <a16:creationId xmlns:a16="http://schemas.microsoft.com/office/drawing/2014/main" id="{50EB3454-CC1A-043A-200E-68FD3CC27217}"/>
              </a:ext>
            </a:extLst>
          </p:cNvPr>
          <p:cNvSpPr txBox="1"/>
          <p:nvPr/>
        </p:nvSpPr>
        <p:spPr>
          <a:xfrm>
            <a:off x="869769" y="1214255"/>
            <a:ext cx="7804331" cy="7325089"/>
          </a:xfrm>
          <a:prstGeom prst="rect">
            <a:avLst/>
          </a:prstGeom>
        </p:spPr>
        <p:txBody>
          <a:bodyPr vert="horz" lIns="91440" tIns="45720" rIns="91440" bIns="45720" rtlCol="0">
            <a:normAutofit fontScale="40000" lnSpcReduction="20000"/>
          </a:bodyPr>
          <a:lstStyle/>
          <a:p>
            <a:pPr defTabSz="914400">
              <a:lnSpc>
                <a:spcPct val="90000"/>
              </a:lnSpc>
              <a:spcAft>
                <a:spcPts val="600"/>
              </a:spcAft>
            </a:pPr>
            <a:r>
              <a:rPr lang="en-GB" sz="11000" noProof="0" dirty="0">
                <a:ln>
                  <a:solidFill>
                    <a:srgbClr val="263A64"/>
                  </a:solidFill>
                </a:ln>
                <a:effectLst>
                  <a:glow rad="63500">
                    <a:schemeClr val="bg1">
                      <a:alpha val="40000"/>
                    </a:schemeClr>
                  </a:glow>
                </a:effectLst>
                <a:latin typeface="Century Gothic" panose="020B0502020202020204" pitchFamily="34" charset="0"/>
              </a:rPr>
              <a:t>Introduction</a:t>
            </a:r>
            <a:endParaRPr lang="en-GB" sz="11000" i="0" noProof="0" dirty="0">
              <a:ln>
                <a:solidFill>
                  <a:srgbClr val="263A64"/>
                </a:solidFill>
              </a:ln>
              <a:effectLst>
                <a:glow rad="63500">
                  <a:schemeClr val="bg1">
                    <a:alpha val="40000"/>
                  </a:schemeClr>
                </a:glow>
              </a:effectLst>
              <a:latin typeface="Century Gothic" panose="020B0502020202020204" pitchFamily="34" charset="0"/>
            </a:endParaRPr>
          </a:p>
          <a:p>
            <a:pPr defTabSz="914400">
              <a:lnSpc>
                <a:spcPct val="90000"/>
              </a:lnSpc>
              <a:spcAft>
                <a:spcPts val="600"/>
              </a:spcAft>
            </a:pPr>
            <a:endParaRPr lang="en-GB" sz="2200" noProof="0" dirty="0">
              <a:ln>
                <a:solidFill>
                  <a:srgbClr val="263A64"/>
                </a:solidFill>
              </a:ln>
              <a:effectLst>
                <a:glow rad="63500">
                  <a:schemeClr val="bg1">
                    <a:alpha val="40000"/>
                  </a:schemeClr>
                </a:glow>
              </a:effectLst>
              <a:latin typeface="Century Gothic" panose="020B0502020202020204" pitchFamily="34" charset="0"/>
            </a:endParaRPr>
          </a:p>
          <a:p>
            <a:pPr defTabSz="914400">
              <a:lnSpc>
                <a:spcPct val="120000"/>
              </a:lnSpc>
              <a:spcAft>
                <a:spcPts val="600"/>
              </a:spcAft>
            </a:pPr>
            <a:r>
              <a:rPr lang="en-GB" sz="7000" noProof="0" dirty="0">
                <a:ln>
                  <a:solidFill>
                    <a:srgbClr val="263A64"/>
                  </a:solidFill>
                </a:ln>
                <a:effectLst>
                  <a:glow rad="63500">
                    <a:schemeClr val="bg1">
                      <a:alpha val="40000"/>
                    </a:schemeClr>
                  </a:glow>
                </a:effectLst>
                <a:latin typeface="Century Gothic" panose="020B0502020202020204" pitchFamily="34" charset="0"/>
              </a:rPr>
              <a:t>Here at QFS, we know what it takes to keep supply chains going. Since 1995, we’ve empowered worldwide freight forwarding and management services by Air, Courier, Rail, Road and Sea. Based in the UK, with 18 regional offices, and employing 165 people, we are celebrating our 30</a:t>
            </a:r>
            <a:r>
              <a:rPr lang="en-GB" sz="7000" baseline="30000" noProof="0" dirty="0">
                <a:ln>
                  <a:solidFill>
                    <a:srgbClr val="263A64"/>
                  </a:solidFill>
                </a:ln>
                <a:effectLst>
                  <a:glow rad="63500">
                    <a:schemeClr val="bg1">
                      <a:alpha val="40000"/>
                    </a:schemeClr>
                  </a:glow>
                </a:effectLst>
                <a:latin typeface="Century Gothic" panose="020B0502020202020204" pitchFamily="34" charset="0"/>
              </a:rPr>
              <a:t>th</a:t>
            </a:r>
            <a:r>
              <a:rPr lang="en-GB" sz="7000" noProof="0" dirty="0">
                <a:ln>
                  <a:solidFill>
                    <a:srgbClr val="263A64"/>
                  </a:solidFill>
                </a:ln>
                <a:effectLst>
                  <a:glow rad="63500">
                    <a:schemeClr val="bg1">
                      <a:alpha val="40000"/>
                    </a:schemeClr>
                  </a:glow>
                </a:effectLst>
                <a:latin typeface="Century Gothic" panose="020B0502020202020204" pitchFamily="34" charset="0"/>
              </a:rPr>
              <a:t> year of trading. </a:t>
            </a:r>
          </a:p>
          <a:p>
            <a:pPr indent="-228600" defTabSz="914400">
              <a:lnSpc>
                <a:spcPct val="120000"/>
              </a:lnSpc>
              <a:spcAft>
                <a:spcPts val="600"/>
              </a:spcAft>
              <a:buFont typeface="Arial" panose="020B0604020202020204" pitchFamily="34" charset="0"/>
              <a:buChar char="•"/>
            </a:pPr>
            <a:endParaRPr lang="en-GB" sz="7000" noProof="0" dirty="0">
              <a:ln>
                <a:solidFill>
                  <a:srgbClr val="263A64"/>
                </a:solidFill>
              </a:ln>
              <a:effectLst>
                <a:glow rad="63500">
                  <a:schemeClr val="bg1">
                    <a:alpha val="40000"/>
                  </a:schemeClr>
                </a:glow>
              </a:effectLst>
              <a:latin typeface="Century Gothic" panose="020B0502020202020204" pitchFamily="34" charset="0"/>
            </a:endParaRPr>
          </a:p>
          <a:p>
            <a:pPr lvl="0" defTabSz="914400">
              <a:lnSpc>
                <a:spcPct val="120000"/>
              </a:lnSpc>
              <a:spcAft>
                <a:spcPts val="600"/>
              </a:spcAft>
            </a:pPr>
            <a:r>
              <a:rPr lang="en-GB" sz="7000" noProof="0" dirty="0">
                <a:ln>
                  <a:solidFill>
                    <a:srgbClr val="263A64"/>
                  </a:solidFill>
                </a:ln>
                <a:effectLst>
                  <a:glow rad="63500">
                    <a:schemeClr val="bg1">
                      <a:alpha val="40000"/>
                    </a:schemeClr>
                  </a:glow>
                </a:effectLst>
                <a:latin typeface="Century Gothic" panose="020B0502020202020204" pitchFamily="34" charset="0"/>
              </a:rPr>
              <a:t>Fast Facts:</a:t>
            </a:r>
          </a:p>
          <a:p>
            <a:pPr lvl="0" defTabSz="914400">
              <a:lnSpc>
                <a:spcPct val="120000"/>
              </a:lnSpc>
              <a:spcAft>
                <a:spcPts val="600"/>
              </a:spcAft>
            </a:pPr>
            <a:r>
              <a:rPr lang="en-GB" sz="7000" noProof="0" dirty="0">
                <a:ln>
                  <a:solidFill>
                    <a:srgbClr val="263A64"/>
                  </a:solidFill>
                </a:ln>
                <a:effectLst>
                  <a:glow rad="63500">
                    <a:schemeClr val="bg1">
                      <a:alpha val="40000"/>
                    </a:schemeClr>
                  </a:glow>
                </a:effectLst>
                <a:latin typeface="Century Gothic" panose="020B0502020202020204" pitchFamily="34" charset="0"/>
              </a:rPr>
              <a:t>•	Established in 1995</a:t>
            </a:r>
          </a:p>
          <a:p>
            <a:pPr lvl="0" defTabSz="914400">
              <a:lnSpc>
                <a:spcPct val="120000"/>
              </a:lnSpc>
              <a:spcAft>
                <a:spcPts val="600"/>
              </a:spcAft>
            </a:pPr>
            <a:r>
              <a:rPr lang="en-GB" sz="7000" noProof="0" dirty="0">
                <a:ln>
                  <a:solidFill>
                    <a:srgbClr val="263A64"/>
                  </a:solidFill>
                </a:ln>
                <a:effectLst>
                  <a:glow rad="63500">
                    <a:schemeClr val="bg1">
                      <a:alpha val="40000"/>
                    </a:schemeClr>
                  </a:glow>
                </a:effectLst>
                <a:latin typeface="Century Gothic" panose="020B0502020202020204" pitchFamily="34" charset="0"/>
              </a:rPr>
              <a:t>•	18 regional offices</a:t>
            </a:r>
          </a:p>
          <a:p>
            <a:pPr lvl="0" defTabSz="914400">
              <a:lnSpc>
                <a:spcPct val="120000"/>
              </a:lnSpc>
              <a:spcAft>
                <a:spcPts val="600"/>
              </a:spcAft>
            </a:pPr>
            <a:r>
              <a:rPr lang="en-GB" sz="7000" noProof="0" dirty="0">
                <a:ln>
                  <a:solidFill>
                    <a:srgbClr val="263A64"/>
                  </a:solidFill>
                </a:ln>
                <a:effectLst>
                  <a:glow rad="63500">
                    <a:schemeClr val="bg1">
                      <a:alpha val="40000"/>
                    </a:schemeClr>
                  </a:glow>
                </a:effectLst>
                <a:latin typeface="Century Gothic" panose="020B0502020202020204" pitchFamily="34" charset="0"/>
              </a:rPr>
              <a:t>•	165 employees</a:t>
            </a:r>
          </a:p>
          <a:p>
            <a:pPr lvl="0" defTabSz="914400">
              <a:lnSpc>
                <a:spcPct val="120000"/>
              </a:lnSpc>
              <a:spcAft>
                <a:spcPts val="600"/>
              </a:spcAft>
            </a:pPr>
            <a:r>
              <a:rPr lang="en-GB" sz="7000" noProof="0" dirty="0">
                <a:ln>
                  <a:solidFill>
                    <a:srgbClr val="263A64"/>
                  </a:solidFill>
                </a:ln>
                <a:effectLst>
                  <a:glow rad="63500">
                    <a:schemeClr val="bg1">
                      <a:alpha val="40000"/>
                    </a:schemeClr>
                  </a:glow>
                </a:effectLst>
                <a:latin typeface="Century Gothic" panose="020B0502020202020204" pitchFamily="34" charset="0"/>
              </a:rPr>
              <a:t>•	UK based, worldwide operations</a:t>
            </a:r>
          </a:p>
          <a:p>
            <a:pPr indent="-228600" defTabSz="914400">
              <a:lnSpc>
                <a:spcPct val="90000"/>
              </a:lnSpc>
              <a:spcAft>
                <a:spcPts val="600"/>
              </a:spcAft>
              <a:buFont typeface="Arial" panose="020B0604020202020204" pitchFamily="34" charset="0"/>
              <a:buChar char="•"/>
            </a:pPr>
            <a:endParaRPr lang="en-GB" sz="2200" noProof="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rson holding sphere">
            <a:extLst>
              <a:ext uri="{FF2B5EF4-FFF2-40B4-BE49-F238E27FC236}">
                <a16:creationId xmlns:a16="http://schemas.microsoft.com/office/drawing/2014/main" id="{5A00D42F-0EAF-D589-3564-77002DC07155}"/>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0" y="19628"/>
            <a:ext cx="17348200" cy="9714344"/>
          </a:xfrm>
          <a:prstGeom prst="rect">
            <a:avLst/>
          </a:prstGeom>
        </p:spPr>
      </p:pic>
      <p:sp>
        <p:nvSpPr>
          <p:cNvPr id="3" name="TextBox 2">
            <a:extLst>
              <a:ext uri="{FF2B5EF4-FFF2-40B4-BE49-F238E27FC236}">
                <a16:creationId xmlns:a16="http://schemas.microsoft.com/office/drawing/2014/main" id="{E8F23303-FAFB-57DB-EA51-82855AEA8B3A}"/>
              </a:ext>
            </a:extLst>
          </p:cNvPr>
          <p:cNvSpPr txBox="1"/>
          <p:nvPr/>
        </p:nvSpPr>
        <p:spPr>
          <a:xfrm>
            <a:off x="772832" y="706426"/>
            <a:ext cx="15451906" cy="7355860"/>
          </a:xfrm>
          <a:prstGeom prst="rect">
            <a:avLst/>
          </a:prstGeom>
          <a:noFill/>
        </p:spPr>
        <p:txBody>
          <a:bodyPr wrap="square">
            <a:spAutoFit/>
          </a:bodyPr>
          <a:lstStyle/>
          <a:p>
            <a:pPr algn="ctr"/>
            <a:r>
              <a:rPr lang="en-GB" sz="4400" noProof="0" dirty="0">
                <a:ln>
                  <a:solidFill>
                    <a:srgbClr val="263A64"/>
                  </a:solidFill>
                </a:ln>
                <a:solidFill>
                  <a:srgbClr val="263A64"/>
                </a:solidFill>
                <a:effectLst>
                  <a:glow rad="63500">
                    <a:schemeClr val="bg1">
                      <a:alpha val="40000"/>
                    </a:schemeClr>
                  </a:glow>
                </a:effectLst>
                <a:latin typeface="Century Gothic" panose="020B0502020202020204" pitchFamily="34" charset="0"/>
                <a:cs typeface="Poppins" panose="00000500000000000000" pitchFamily="2" charset="0"/>
              </a:rPr>
              <a:t>What Makes Us Different?</a:t>
            </a:r>
          </a:p>
          <a:p>
            <a:pPr algn="ctr"/>
            <a:endParaRPr lang="en-GB" sz="2800" noProof="0" dirty="0">
              <a:ln>
                <a:solidFill>
                  <a:srgbClr val="263A64"/>
                </a:solidFill>
              </a:ln>
              <a:solidFill>
                <a:srgbClr val="263A64"/>
              </a:solidFill>
              <a:effectLst>
                <a:glow rad="63500">
                  <a:schemeClr val="bg1">
                    <a:alpha val="40000"/>
                  </a:schemeClr>
                </a:glow>
              </a:effectLst>
              <a:latin typeface="Century Gothic" panose="020B0502020202020204" pitchFamily="34" charset="0"/>
              <a:cs typeface="Poppins" panose="00000500000000000000" pitchFamily="2" charset="0"/>
            </a:endParaRPr>
          </a:p>
          <a:p>
            <a:endParaRPr lang="en-GB" sz="1600" b="1" u="sng" dirty="0">
              <a:ln>
                <a:solidFill>
                  <a:srgbClr val="263A64"/>
                </a:solidFill>
              </a:ln>
              <a:solidFill>
                <a:srgbClr val="263A64"/>
              </a:solidFill>
              <a:effectLst>
                <a:glow rad="63500">
                  <a:schemeClr val="bg1">
                    <a:alpha val="40000"/>
                  </a:schemeClr>
                </a:glow>
              </a:effectLst>
              <a:latin typeface="Century Gothic" panose="020B0502020202020204" pitchFamily="34" charset="0"/>
              <a:cs typeface="Poppins" panose="00000500000000000000" pitchFamily="2" charset="0"/>
            </a:endParaRPr>
          </a:p>
          <a:p>
            <a:pPr algn="ctr"/>
            <a:r>
              <a:rPr lang="en-GB" sz="24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Poppins" panose="00000500000000000000" pitchFamily="2" charset="0"/>
              </a:rPr>
              <a:t>It’s our people and deep expertise across sectors as diverse as retail, pharma and construction that defines us. Born from freight heritage dating back to the 70s, strengthened by decades of industry experience and dedicated, bespoke customer service – we make it happen, every time. </a:t>
            </a:r>
          </a:p>
          <a:p>
            <a:pPr marL="285750" indent="-285750" algn="ctr">
              <a:buFont typeface="Arial" panose="020B0604020202020204" pitchFamily="34" charset="0"/>
              <a:buChar char="•"/>
            </a:pPr>
            <a:endParaRPr lang="en-GB" sz="24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Poppins" panose="00000500000000000000" pitchFamily="2" charset="0"/>
            </a:endParaRPr>
          </a:p>
          <a:p>
            <a:pPr algn="ctr"/>
            <a:r>
              <a:rPr lang="en-GB" sz="24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Poppins" panose="00000500000000000000" pitchFamily="2" charset="0"/>
              </a:rPr>
              <a:t>Going beyond doesn’t just apply to how we do business. We are proud to have grown organically since the mid 90s, nurturing our people, encouraging individuality and personal development. Our staff wellbeing is paramount: honesty, transparency, mutual support, and high ethical standards garner an enriching working environment, where everyone feels valued. And this translates to how we treat our customers: as partners for whom we will always go the extra mile.</a:t>
            </a:r>
          </a:p>
          <a:p>
            <a:pPr marL="285750" indent="-285750" algn="ctr">
              <a:buFont typeface="Arial" panose="020B0604020202020204" pitchFamily="34" charset="0"/>
              <a:buChar char="•"/>
            </a:pPr>
            <a:endParaRPr lang="en-GB" sz="24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Poppins" panose="00000500000000000000" pitchFamily="2" charset="0"/>
            </a:endParaRPr>
          </a:p>
          <a:p>
            <a:pPr algn="ctr"/>
            <a:r>
              <a:rPr lang="en-GB" sz="24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Poppins" panose="00000500000000000000" pitchFamily="2" charset="0"/>
              </a:rPr>
              <a:t>Our industry leadership is underpinned by the highest quality standards, including ISO45001:2018, ISO9001:2015, Cyber Essentials and IATA  accreditations, to name but a few. You can be assured that, with QFS, peace of mind is a given.</a:t>
            </a:r>
          </a:p>
          <a:p>
            <a:pPr marL="285750" indent="-285750" algn="ctr">
              <a:buFont typeface="Arial" panose="020B0604020202020204" pitchFamily="34" charset="0"/>
              <a:buChar char="•"/>
            </a:pPr>
            <a:endParaRPr lang="en-GB" sz="24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Poppins" panose="00000500000000000000" pitchFamily="2" charset="0"/>
            </a:endParaRPr>
          </a:p>
          <a:p>
            <a:pPr algn="ctr"/>
            <a:r>
              <a:rPr lang="en-GB" sz="2400" noProof="0" dirty="0">
                <a:ln>
                  <a:solidFill>
                    <a:srgbClr val="263A64"/>
                  </a:solidFill>
                </a:ln>
                <a:solidFill>
                  <a:srgbClr val="263A64"/>
                </a:solidFill>
                <a:effectLst>
                  <a:glow rad="63500">
                    <a:schemeClr val="bg1">
                      <a:alpha val="40000"/>
                    </a:schemeClr>
                  </a:glow>
                </a:effectLst>
                <a:latin typeface="Century Gothic" panose="020B0502020202020204" pitchFamily="34" charset="0"/>
                <a:ea typeface="Calibri" panose="020F0502020204030204" pitchFamily="34" charset="0"/>
                <a:cs typeface="Poppins" panose="00000500000000000000" pitchFamily="2" charset="0"/>
              </a:rPr>
              <a:t>As a logistics business, we are serious about our responsibility to contributing to the Net Zero revolution and are ensuring we are doing our part to protect people and planet.</a:t>
            </a:r>
          </a:p>
        </p:txBody>
      </p:sp>
    </p:spTree>
    <p:extLst>
      <p:ext uri="{BB962C8B-B14F-4D97-AF65-F5344CB8AC3E}">
        <p14:creationId xmlns:p14="http://schemas.microsoft.com/office/powerpoint/2010/main" val="1430870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8" y="0"/>
            <a:ext cx="17343863"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4" name="Picture 3" descr="Hands-on top of each other">
            <a:extLst>
              <a:ext uri="{FF2B5EF4-FFF2-40B4-BE49-F238E27FC236}">
                <a16:creationId xmlns:a16="http://schemas.microsoft.com/office/drawing/2014/main" id="{6E8B27FA-6E15-6F63-82DC-0FC41BA7F734}"/>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38283"/>
          <a:stretch>
            <a:fillRect/>
          </a:stretch>
        </p:blipFill>
        <p:spPr>
          <a:xfrm>
            <a:off x="3589102" y="10"/>
            <a:ext cx="13759095" cy="9753590"/>
          </a:xfrm>
          <a:prstGeom prst="rect">
            <a:avLst/>
          </a:prstGeom>
        </p:spPr>
      </p:pic>
      <p:sp>
        <p:nvSpPr>
          <p:cNvPr id="33" name="Rectangle 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515727" cy="9753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object 2"/>
          <p:cNvSpPr txBox="1"/>
          <p:nvPr/>
        </p:nvSpPr>
        <p:spPr>
          <a:xfrm>
            <a:off x="1192688" y="519288"/>
            <a:ext cx="6703083" cy="2702097"/>
          </a:xfrm>
          <a:prstGeom prst="rect">
            <a:avLst/>
          </a:prstGeom>
        </p:spPr>
        <p:txBody>
          <a:bodyPr vert="horz" lIns="91440" tIns="45720" rIns="91440" bIns="45720" rtlCol="0" anchor="ctr">
            <a:normAutofit/>
          </a:bodyPr>
          <a:lstStyle/>
          <a:p>
            <a:pPr marL="12700" marR="5080" defTabSz="914400">
              <a:lnSpc>
                <a:spcPct val="90000"/>
              </a:lnSpc>
              <a:spcBef>
                <a:spcPct val="0"/>
              </a:spcBef>
              <a:spcAft>
                <a:spcPts val="600"/>
              </a:spcAft>
            </a:pPr>
            <a:r>
              <a:rPr lang="en-GB" sz="5400" noProof="0" dirty="0">
                <a:solidFill>
                  <a:srgbClr val="263A64"/>
                </a:solidFill>
                <a:latin typeface="Century Gothic" panose="020B0502020202020204" pitchFamily="34" charset="0"/>
                <a:ea typeface="+mj-ea"/>
                <a:cs typeface="+mj-cs"/>
              </a:rPr>
              <a:t>Our Sustainability Commitment</a:t>
            </a:r>
          </a:p>
        </p:txBody>
      </p:sp>
      <p:sp>
        <p:nvSpPr>
          <p:cNvPr id="26" name="TextBox 25">
            <a:extLst>
              <a:ext uri="{FF2B5EF4-FFF2-40B4-BE49-F238E27FC236}">
                <a16:creationId xmlns:a16="http://schemas.microsoft.com/office/drawing/2014/main" id="{717C1602-F624-E143-0F11-671E2560D163}"/>
              </a:ext>
            </a:extLst>
          </p:cNvPr>
          <p:cNvSpPr txBox="1"/>
          <p:nvPr/>
        </p:nvSpPr>
        <p:spPr>
          <a:xfrm>
            <a:off x="1192688" y="3740663"/>
            <a:ext cx="5438657" cy="3312899"/>
          </a:xfrm>
          <a:prstGeom prst="rect">
            <a:avLst/>
          </a:prstGeom>
        </p:spPr>
        <p:txBody>
          <a:bodyPr vert="horz" lIns="91440" tIns="45720" rIns="91440" bIns="45720" rtlCol="0">
            <a:normAutofit/>
          </a:bodyPr>
          <a:lstStyle/>
          <a:p>
            <a:pPr algn="ctr" defTabSz="914400">
              <a:lnSpc>
                <a:spcPct val="90000"/>
              </a:lnSpc>
              <a:spcAft>
                <a:spcPts val="800"/>
              </a:spcAft>
            </a:pPr>
            <a:r>
              <a:rPr lang="en-GB" sz="2800" i="1" noProof="0" dirty="0">
                <a:solidFill>
                  <a:srgbClr val="263A64"/>
                </a:solidFill>
                <a:latin typeface="Century Gothic" panose="020B0502020202020204" pitchFamily="34" charset="0"/>
              </a:rPr>
              <a:t>“As we believe in solid actions, not just promises, we have set clear goals for both short and long term to reduce our impact on the planet.”</a:t>
            </a:r>
          </a:p>
          <a:p>
            <a:pPr indent="-228600" defTabSz="914400">
              <a:lnSpc>
                <a:spcPct val="90000"/>
              </a:lnSpc>
              <a:spcAft>
                <a:spcPts val="800"/>
              </a:spcAft>
              <a:buFont typeface="Arial" panose="020B0604020202020204" pitchFamily="34" charset="0"/>
              <a:buChar char="•"/>
            </a:pPr>
            <a:endParaRPr lang="en-GB" sz="2800" i="1" noProof="0" dirty="0">
              <a:solidFill>
                <a:srgbClr val="263A64"/>
              </a:solidFill>
              <a:latin typeface="Century Gothic" panose="020B0502020202020204" pitchFamily="34" charset="0"/>
            </a:endParaRPr>
          </a:p>
          <a:p>
            <a:pPr algn="ctr" defTabSz="914400">
              <a:lnSpc>
                <a:spcPct val="90000"/>
              </a:lnSpc>
              <a:spcAft>
                <a:spcPts val="800"/>
              </a:spcAft>
            </a:pPr>
            <a:r>
              <a:rPr lang="en-GB" sz="2400" b="1" dirty="0">
                <a:solidFill>
                  <a:srgbClr val="263A64"/>
                </a:solidFill>
                <a:latin typeface="Century Gothic" panose="020B0502020202020204" pitchFamily="34" charset="0"/>
              </a:rPr>
              <a:t>Duncan Winn – Chief Executive Officer</a:t>
            </a:r>
            <a:endParaRPr lang="en-GB" sz="2400" b="1" noProof="0" dirty="0">
              <a:solidFill>
                <a:srgbClr val="263A64"/>
              </a:solidFill>
              <a:latin typeface="Century Gothic" panose="020B0502020202020204" pitchFamily="34" charset="0"/>
            </a:endParaRPr>
          </a:p>
        </p:txBody>
      </p:sp>
    </p:spTree>
    <p:extLst>
      <p:ext uri="{BB962C8B-B14F-4D97-AF65-F5344CB8AC3E}">
        <p14:creationId xmlns:p14="http://schemas.microsoft.com/office/powerpoint/2010/main" val="1137289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rrow on a line map">
            <a:extLst>
              <a:ext uri="{FF2B5EF4-FFF2-40B4-BE49-F238E27FC236}">
                <a16:creationId xmlns:a16="http://schemas.microsoft.com/office/drawing/2014/main" id="{2C9D6F84-4048-FEBB-ED5F-466CD8B3D64C}"/>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1811866"/>
            <a:ext cx="17348200" cy="11565466"/>
          </a:xfrm>
          <a:prstGeom prst="rect">
            <a:avLst/>
          </a:prstGeom>
        </p:spPr>
      </p:pic>
      <p:sp>
        <p:nvSpPr>
          <p:cNvPr id="3" name="TextBox 2">
            <a:extLst>
              <a:ext uri="{FF2B5EF4-FFF2-40B4-BE49-F238E27FC236}">
                <a16:creationId xmlns:a16="http://schemas.microsoft.com/office/drawing/2014/main" id="{887DDD41-8801-B800-ADE7-F26AB3ACD8ED}"/>
              </a:ext>
            </a:extLst>
          </p:cNvPr>
          <p:cNvSpPr txBox="1"/>
          <p:nvPr/>
        </p:nvSpPr>
        <p:spPr>
          <a:xfrm>
            <a:off x="811548" y="1490528"/>
            <a:ext cx="15725104" cy="7909858"/>
          </a:xfrm>
          <a:prstGeom prst="rect">
            <a:avLst/>
          </a:prstGeom>
          <a:noFill/>
        </p:spPr>
        <p:txBody>
          <a:bodyPr wrap="square" rtlCol="0">
            <a:spAutoFit/>
          </a:bodyPr>
          <a:lstStyle/>
          <a:p>
            <a:pPr algn="ctr" rtl="0" fontAlgn="base"/>
            <a:r>
              <a:rPr lang="en-GB" sz="2400" noProof="0" dirty="0">
                <a:ln>
                  <a:solidFill>
                    <a:srgbClr val="263A64"/>
                  </a:solidFill>
                </a:ln>
                <a:solidFill>
                  <a:srgbClr val="263A64"/>
                </a:solidFill>
                <a:latin typeface="Century Gothic" panose="020B0502020202020204" pitchFamily="34" charset="0"/>
                <a:cs typeface="Poppins" panose="00000500000000000000" pitchFamily="2" charset="0"/>
              </a:rPr>
              <a:t>Benchmarking</a:t>
            </a:r>
          </a:p>
          <a:p>
            <a:pPr algn="ctr" rtl="0" fontAlgn="base"/>
            <a:endParaRPr lang="en-GB" sz="2000" noProof="0" dirty="0">
              <a:ln>
                <a:solidFill>
                  <a:srgbClr val="263A64"/>
                </a:solidFill>
              </a:ln>
              <a:solidFill>
                <a:srgbClr val="263A64"/>
              </a:solidFill>
              <a:latin typeface="Century Gothic" panose="020B0502020202020204" pitchFamily="34" charset="0"/>
              <a:cs typeface="Poppins" panose="00000500000000000000" pitchFamily="2" charset="0"/>
            </a:endParaRPr>
          </a:p>
          <a:p>
            <a:pPr algn="ctr" rtl="0" fontAlgn="base"/>
            <a:r>
              <a:rPr lang="en-GB" sz="2000" noProof="0" dirty="0">
                <a:ln>
                  <a:solidFill>
                    <a:srgbClr val="263A64"/>
                  </a:solidFill>
                </a:ln>
                <a:solidFill>
                  <a:srgbClr val="263A64"/>
                </a:solidFill>
                <a:latin typeface="Century Gothic" panose="020B0502020202020204" pitchFamily="34" charset="0"/>
                <a:cs typeface="Poppins" panose="00000500000000000000" pitchFamily="2" charset="0"/>
              </a:rPr>
              <a:t>Having undergone a carbon baseline assessment, we now understand the volume of our carbon emissions. The process involved gathering data from all company sites, along with surveys to understand commuting and homeworking data. This data was focused on business operations – once we understood the volume of emissions, we could start work to offset and reduce these.</a:t>
            </a:r>
          </a:p>
          <a:p>
            <a:pPr algn="l" rtl="0" fontAlgn="base"/>
            <a:endParaRPr lang="en-GB" sz="2000" noProof="0" dirty="0">
              <a:ln>
                <a:solidFill>
                  <a:srgbClr val="263A64"/>
                </a:solidFill>
              </a:ln>
              <a:solidFill>
                <a:srgbClr val="263A64"/>
              </a:solidFill>
              <a:latin typeface="Century Gothic" panose="020B0502020202020204" pitchFamily="34" charset="0"/>
              <a:cs typeface="Poppins" panose="00000500000000000000" pitchFamily="2" charset="0"/>
            </a:endParaRPr>
          </a:p>
          <a:p>
            <a:pPr algn="ctr" rtl="0" fontAlgn="base"/>
            <a:r>
              <a:rPr lang="en-GB" sz="2400" noProof="0" dirty="0">
                <a:ln>
                  <a:solidFill>
                    <a:srgbClr val="263A64"/>
                  </a:solidFill>
                </a:ln>
                <a:solidFill>
                  <a:srgbClr val="263A64"/>
                </a:solidFill>
                <a:latin typeface="Century Gothic" panose="020B0502020202020204" pitchFamily="34" charset="0"/>
                <a:cs typeface="Poppins" panose="00000500000000000000" pitchFamily="2" charset="0"/>
              </a:rPr>
              <a:t>Goal Setting</a:t>
            </a:r>
          </a:p>
          <a:p>
            <a:pPr algn="l" rtl="0" fontAlgn="base"/>
            <a:endParaRPr lang="en-GB" sz="2000" noProof="0" dirty="0">
              <a:ln>
                <a:solidFill>
                  <a:srgbClr val="263A64"/>
                </a:solidFill>
              </a:ln>
              <a:solidFill>
                <a:srgbClr val="263A64"/>
              </a:solidFill>
              <a:latin typeface="Century Gothic" panose="020B0502020202020204" pitchFamily="34" charset="0"/>
              <a:cs typeface="Poppins" panose="00000500000000000000" pitchFamily="2" charset="0"/>
            </a:endParaRPr>
          </a:p>
          <a:p>
            <a:pPr algn="l" rtl="0" fontAlgn="base"/>
            <a:r>
              <a:rPr lang="en-GB" sz="2000" noProof="0" dirty="0">
                <a:ln>
                  <a:solidFill>
                    <a:srgbClr val="263A64"/>
                  </a:solidFill>
                </a:ln>
                <a:solidFill>
                  <a:srgbClr val="263A64"/>
                </a:solidFill>
                <a:latin typeface="Century Gothic" panose="020B0502020202020204" pitchFamily="34" charset="0"/>
                <a:cs typeface="Poppins" panose="00000500000000000000" pitchFamily="2" charset="0"/>
              </a:rPr>
              <a:t>In the next year:</a:t>
            </a:r>
          </a:p>
          <a:p>
            <a:pPr marL="285750" indent="-285750" algn="l" rtl="0" fontAlgn="base">
              <a:buFont typeface="Arial" panose="020B0604020202020204" pitchFamily="34" charset="0"/>
              <a:buChar char="•"/>
            </a:pPr>
            <a:r>
              <a:rPr lang="en-GB" sz="2000" noProof="0" dirty="0">
                <a:ln>
                  <a:solidFill>
                    <a:srgbClr val="263A64"/>
                  </a:solidFill>
                </a:ln>
                <a:solidFill>
                  <a:srgbClr val="263A64"/>
                </a:solidFill>
                <a:latin typeface="Century Gothic" panose="020B0502020202020204" pitchFamily="34" charset="0"/>
                <a:cs typeface="Poppins" panose="00000500000000000000" pitchFamily="2" charset="0"/>
              </a:rPr>
              <a:t>5% reduction in carbon emissions in financial year 2025-26, as compared to 2024-25</a:t>
            </a:r>
          </a:p>
          <a:p>
            <a:pPr algn="l" rtl="0" fontAlgn="base"/>
            <a:endParaRPr lang="en-GB" sz="2000" noProof="0" dirty="0">
              <a:ln>
                <a:solidFill>
                  <a:srgbClr val="263A64"/>
                </a:solidFill>
              </a:ln>
              <a:solidFill>
                <a:srgbClr val="263A64"/>
              </a:solidFill>
              <a:highlight>
                <a:srgbClr val="FFFF00"/>
              </a:highlight>
              <a:latin typeface="Century Gothic" panose="020B0502020202020204" pitchFamily="34" charset="0"/>
              <a:cs typeface="Poppins" panose="00000500000000000000" pitchFamily="2" charset="0"/>
            </a:endParaRPr>
          </a:p>
          <a:p>
            <a:pPr algn="l" rtl="0" fontAlgn="base"/>
            <a:r>
              <a:rPr lang="en-GB" sz="2000" noProof="0" dirty="0">
                <a:ln>
                  <a:solidFill>
                    <a:srgbClr val="263A64"/>
                  </a:solidFill>
                </a:ln>
                <a:solidFill>
                  <a:srgbClr val="263A64"/>
                </a:solidFill>
                <a:latin typeface="Century Gothic" panose="020B0502020202020204" pitchFamily="34" charset="0"/>
                <a:cs typeface="Poppins" panose="00000500000000000000" pitchFamily="2" charset="0"/>
              </a:rPr>
              <a:t>In the next 5 years:</a:t>
            </a:r>
          </a:p>
          <a:p>
            <a:pPr marL="342900" indent="-342900" algn="l" rtl="0" fontAlgn="base">
              <a:buFont typeface="Arial" panose="020B0604020202020204" pitchFamily="34" charset="0"/>
              <a:buChar char="•"/>
            </a:pPr>
            <a:r>
              <a:rPr lang="en-GB" sz="2000" dirty="0">
                <a:ln>
                  <a:solidFill>
                    <a:srgbClr val="263A64"/>
                  </a:solidFill>
                </a:ln>
                <a:solidFill>
                  <a:srgbClr val="263A64"/>
                </a:solidFill>
                <a:latin typeface="Century Gothic" panose="020B0502020202020204" pitchFamily="34" charset="0"/>
                <a:cs typeface="Poppins" panose="00000500000000000000" pitchFamily="2" charset="0"/>
              </a:rPr>
              <a:t>Becoming paperless by moving to a digital/cloud based operation</a:t>
            </a:r>
          </a:p>
          <a:p>
            <a:pPr marL="342900" indent="-342900" algn="l" rtl="0" fontAlgn="base">
              <a:buFont typeface="Arial" panose="020B0604020202020204" pitchFamily="34" charset="0"/>
              <a:buChar char="•"/>
            </a:pPr>
            <a:r>
              <a:rPr lang="en-GB" sz="2000" dirty="0">
                <a:ln>
                  <a:solidFill>
                    <a:srgbClr val="263A64"/>
                  </a:solidFill>
                </a:ln>
                <a:solidFill>
                  <a:srgbClr val="263A64"/>
                </a:solidFill>
                <a:latin typeface="Century Gothic" panose="020B0502020202020204" pitchFamily="34" charset="0"/>
                <a:cs typeface="Poppins" panose="00000500000000000000" pitchFamily="2" charset="0"/>
              </a:rPr>
              <a:t>Choosing suppliers who have their own carbon reduction schemes</a:t>
            </a:r>
          </a:p>
          <a:p>
            <a:pPr marL="342900" indent="-342900" algn="l" rtl="0" fontAlgn="base">
              <a:buFont typeface="Arial" panose="020B0604020202020204" pitchFamily="34" charset="0"/>
              <a:buChar char="•"/>
            </a:pPr>
            <a:r>
              <a:rPr lang="en-GB" sz="2000" dirty="0">
                <a:ln>
                  <a:solidFill>
                    <a:srgbClr val="263A64"/>
                  </a:solidFill>
                </a:ln>
                <a:solidFill>
                  <a:srgbClr val="263A64"/>
                </a:solidFill>
                <a:latin typeface="Century Gothic" panose="020B0502020202020204" pitchFamily="34" charset="0"/>
                <a:cs typeface="Poppins" panose="00000500000000000000" pitchFamily="2" charset="0"/>
              </a:rPr>
              <a:t>Offering flexible working to reduce commuting emissions</a:t>
            </a:r>
          </a:p>
          <a:p>
            <a:pPr marL="342900" indent="-342900" algn="l" rtl="0" fontAlgn="base">
              <a:buFont typeface="Arial" panose="020B0604020202020204" pitchFamily="34" charset="0"/>
              <a:buChar char="•"/>
            </a:pPr>
            <a:r>
              <a:rPr lang="en-GB" sz="2000" dirty="0">
                <a:ln>
                  <a:solidFill>
                    <a:srgbClr val="263A64"/>
                  </a:solidFill>
                </a:ln>
                <a:solidFill>
                  <a:srgbClr val="263A64"/>
                </a:solidFill>
                <a:latin typeface="Century Gothic" panose="020B0502020202020204" pitchFamily="34" charset="0"/>
                <a:cs typeface="Poppins" panose="00000500000000000000" pitchFamily="2" charset="0"/>
              </a:rPr>
              <a:t>Being travel conscious and using the train or public transport options where possible</a:t>
            </a:r>
            <a:endParaRPr lang="en-GB" sz="2000" dirty="0">
              <a:solidFill>
                <a:srgbClr val="263A64"/>
              </a:solidFill>
              <a:latin typeface="Century Gothic" panose="020B0502020202020204" pitchFamily="34" charset="0"/>
            </a:endParaRPr>
          </a:p>
          <a:p>
            <a:pPr algn="l" rtl="0" fontAlgn="base"/>
            <a:endParaRPr lang="en-GB" sz="2000" noProof="0" dirty="0">
              <a:ln>
                <a:solidFill>
                  <a:srgbClr val="263A64"/>
                </a:solidFill>
              </a:ln>
              <a:solidFill>
                <a:srgbClr val="263A64"/>
              </a:solidFill>
              <a:highlight>
                <a:srgbClr val="FFFF00"/>
              </a:highlight>
              <a:latin typeface="Century Gothic" panose="020B0502020202020204" pitchFamily="34" charset="0"/>
              <a:cs typeface="Poppins" panose="00000500000000000000" pitchFamily="2" charset="0"/>
            </a:endParaRPr>
          </a:p>
          <a:p>
            <a:pPr algn="l" rtl="0" fontAlgn="base"/>
            <a:r>
              <a:rPr lang="en-GB" sz="2000" noProof="0" dirty="0">
                <a:ln>
                  <a:solidFill>
                    <a:srgbClr val="263A64"/>
                  </a:solidFill>
                </a:ln>
                <a:solidFill>
                  <a:srgbClr val="263A64"/>
                </a:solidFill>
                <a:latin typeface="Century Gothic" panose="020B0502020202020204" pitchFamily="34" charset="0"/>
                <a:cs typeface="Poppins" panose="00000500000000000000" pitchFamily="2" charset="0"/>
              </a:rPr>
              <a:t>Ongoing Measurement</a:t>
            </a:r>
          </a:p>
          <a:p>
            <a:pPr marL="285750" indent="-285750" algn="l" rtl="0" fontAlgn="base">
              <a:buFont typeface="Arial" panose="020B0604020202020204" pitchFamily="34" charset="0"/>
              <a:buChar char="•"/>
            </a:pPr>
            <a:r>
              <a:rPr lang="en-GB" sz="2000" noProof="0" dirty="0">
                <a:ln>
                  <a:solidFill>
                    <a:srgbClr val="263A64"/>
                  </a:solidFill>
                </a:ln>
                <a:solidFill>
                  <a:srgbClr val="263A64"/>
                </a:solidFill>
                <a:latin typeface="Century Gothic" panose="020B0502020202020204" pitchFamily="34" charset="0"/>
                <a:cs typeface="Poppins" panose="00000500000000000000" pitchFamily="2" charset="0"/>
              </a:rPr>
              <a:t>Undergo emissions reports quarterly plus an annual report.  This is to ensure that we are measuring our footprint and understanding where we can make reductions in our emissions and how much we should offset</a:t>
            </a:r>
          </a:p>
          <a:p>
            <a:pPr marL="285750" indent="-285750" algn="l" rtl="0" fontAlgn="base">
              <a:buFont typeface="Arial" panose="020B0604020202020204" pitchFamily="34" charset="0"/>
              <a:buChar char="•"/>
            </a:pPr>
            <a:r>
              <a:rPr lang="en-GB" sz="2000" noProof="0" dirty="0">
                <a:ln>
                  <a:solidFill>
                    <a:srgbClr val="263A64"/>
                  </a:solidFill>
                </a:ln>
                <a:solidFill>
                  <a:srgbClr val="263A64"/>
                </a:solidFill>
                <a:latin typeface="Century Gothic" panose="020B0502020202020204" pitchFamily="34" charset="0"/>
                <a:cs typeface="Poppins" panose="00000500000000000000" pitchFamily="2" charset="0"/>
              </a:rPr>
              <a:t>To understand our freight emissions (not just core business operations) by 2035 in order to take action</a:t>
            </a:r>
          </a:p>
          <a:p>
            <a:pPr algn="l" rtl="0" fontAlgn="base"/>
            <a:endParaRPr lang="en-GB" sz="2000" noProof="0" dirty="0">
              <a:ln>
                <a:solidFill>
                  <a:srgbClr val="263A64"/>
                </a:solidFill>
              </a:ln>
              <a:solidFill>
                <a:srgbClr val="263A64"/>
              </a:solidFill>
              <a:latin typeface="Century Gothic" panose="020B0502020202020204" pitchFamily="34" charset="0"/>
              <a:cs typeface="Poppins" panose="00000500000000000000" pitchFamily="2" charset="0"/>
            </a:endParaRPr>
          </a:p>
          <a:p>
            <a:pPr fontAlgn="base"/>
            <a:r>
              <a:rPr lang="en-GB" sz="2000" noProof="0" dirty="0">
                <a:ln>
                  <a:solidFill>
                    <a:srgbClr val="263A64"/>
                  </a:solidFill>
                </a:ln>
                <a:solidFill>
                  <a:srgbClr val="263A64"/>
                </a:solidFill>
                <a:latin typeface="Century Gothic" panose="020B0502020202020204" pitchFamily="34" charset="0"/>
                <a:cs typeface="Poppins" panose="00000500000000000000" pitchFamily="2" charset="0"/>
              </a:rPr>
              <a:t>Our carbon emissions measured in the financial year of 2023-24 have now been successfully offset. During 2023-24, we have</a:t>
            </a:r>
            <a:r>
              <a:rPr lang="en-GB" sz="2000" dirty="0">
                <a:ln>
                  <a:solidFill>
                    <a:srgbClr val="263A64"/>
                  </a:solidFill>
                </a:ln>
                <a:solidFill>
                  <a:srgbClr val="263A64"/>
                </a:solidFill>
                <a:latin typeface="Century Gothic" panose="020B0502020202020204" pitchFamily="34" charset="0"/>
                <a:cs typeface="Poppins" panose="00000500000000000000" pitchFamily="2" charset="0"/>
              </a:rPr>
              <a:t>  </a:t>
            </a:r>
            <a:r>
              <a:rPr lang="en-GB" sz="2000" noProof="0" dirty="0">
                <a:ln>
                  <a:solidFill>
                    <a:srgbClr val="263A64"/>
                  </a:solidFill>
                </a:ln>
                <a:solidFill>
                  <a:srgbClr val="263A64"/>
                </a:solidFill>
                <a:latin typeface="Century Gothic" panose="020B0502020202020204" pitchFamily="34" charset="0"/>
                <a:cs typeface="Poppins" panose="00000500000000000000" pitchFamily="2" charset="0"/>
              </a:rPr>
              <a:t>reduced our overall emissions</a:t>
            </a:r>
            <a:r>
              <a:rPr lang="en-US" sz="2000" dirty="0">
                <a:ln>
                  <a:solidFill>
                    <a:srgbClr val="263A64"/>
                  </a:solidFill>
                </a:ln>
                <a:solidFill>
                  <a:srgbClr val="263A64"/>
                </a:solidFill>
                <a:latin typeface="Century Gothic" panose="020B0502020202020204" pitchFamily="34" charset="0"/>
                <a:cs typeface="Poppins" panose="00000500000000000000" pitchFamily="2" charset="0"/>
              </a:rPr>
              <a:t> from 245 </a:t>
            </a:r>
            <a:r>
              <a:rPr lang="en-US" sz="2000" dirty="0" err="1">
                <a:ln>
                  <a:solidFill>
                    <a:srgbClr val="263A64"/>
                  </a:solidFill>
                </a:ln>
                <a:solidFill>
                  <a:srgbClr val="263A64"/>
                </a:solidFill>
                <a:latin typeface="Century Gothic" panose="020B0502020202020204" pitchFamily="34" charset="0"/>
                <a:cs typeface="Poppins" panose="00000500000000000000" pitchFamily="2" charset="0"/>
              </a:rPr>
              <a:t>tonnes</a:t>
            </a:r>
            <a:r>
              <a:rPr lang="en-US" sz="2000" dirty="0">
                <a:ln>
                  <a:solidFill>
                    <a:srgbClr val="263A64"/>
                  </a:solidFill>
                </a:ln>
                <a:solidFill>
                  <a:srgbClr val="263A64"/>
                </a:solidFill>
                <a:latin typeface="Century Gothic" panose="020B0502020202020204" pitchFamily="34" charset="0"/>
                <a:cs typeface="Poppins" panose="00000500000000000000" pitchFamily="2" charset="0"/>
              </a:rPr>
              <a:t> of CO2e to 197 (nearly 20%), which is a fantastic achievement.</a:t>
            </a:r>
            <a:endParaRPr lang="en-GB" sz="2000" noProof="0" dirty="0">
              <a:ln>
                <a:solidFill>
                  <a:srgbClr val="263A64"/>
                </a:solidFill>
              </a:ln>
              <a:solidFill>
                <a:srgbClr val="263A64"/>
              </a:solidFill>
              <a:latin typeface="Century Gothic" panose="020B0502020202020204" pitchFamily="34" charset="0"/>
              <a:cs typeface="Poppins" panose="00000500000000000000" pitchFamily="2" charset="0"/>
            </a:endParaRPr>
          </a:p>
        </p:txBody>
      </p:sp>
      <p:sp>
        <p:nvSpPr>
          <p:cNvPr id="2" name="TextBox 1">
            <a:extLst>
              <a:ext uri="{FF2B5EF4-FFF2-40B4-BE49-F238E27FC236}">
                <a16:creationId xmlns:a16="http://schemas.microsoft.com/office/drawing/2014/main" id="{F4FC770F-BDD3-4EC0-77B0-820B68165F18}"/>
              </a:ext>
            </a:extLst>
          </p:cNvPr>
          <p:cNvSpPr txBox="1"/>
          <p:nvPr/>
        </p:nvSpPr>
        <p:spPr>
          <a:xfrm>
            <a:off x="5834584" y="500190"/>
            <a:ext cx="5679031" cy="769441"/>
          </a:xfrm>
          <a:prstGeom prst="rect">
            <a:avLst/>
          </a:prstGeom>
          <a:noFill/>
        </p:spPr>
        <p:txBody>
          <a:bodyPr wrap="square" rtlCol="0">
            <a:spAutoFit/>
          </a:bodyPr>
          <a:lstStyle/>
          <a:p>
            <a:pPr algn="ctr"/>
            <a:r>
              <a:rPr lang="en-GB" sz="4400" noProof="0" dirty="0">
                <a:ln>
                  <a:solidFill>
                    <a:srgbClr val="263A64"/>
                  </a:solidFill>
                </a:ln>
                <a:solidFill>
                  <a:srgbClr val="263A64"/>
                </a:solidFill>
                <a:latin typeface="Century Gothic" panose="020B0502020202020204" pitchFamily="34" charset="0"/>
                <a:cs typeface="Poppins" panose="00000500000000000000" pitchFamily="2" charset="0"/>
              </a:rPr>
              <a:t>The Journey So Far</a:t>
            </a:r>
          </a:p>
        </p:txBody>
      </p:sp>
    </p:spTree>
    <p:extLst>
      <p:ext uri="{BB962C8B-B14F-4D97-AF65-F5344CB8AC3E}">
        <p14:creationId xmlns:p14="http://schemas.microsoft.com/office/powerpoint/2010/main" val="297699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825A09-36CE-EA5F-48D0-607D983B3987}"/>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8A0A6DD-918A-9B78-C95D-31775A74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8" y="0"/>
            <a:ext cx="17343863"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4" name="Picture 3">
            <a:extLst>
              <a:ext uri="{FF2B5EF4-FFF2-40B4-BE49-F238E27FC236}">
                <a16:creationId xmlns:a16="http://schemas.microsoft.com/office/drawing/2014/main" id="{3EE1DE0E-6C87-7778-1DF1-BB7B4A1211FD}"/>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78" r="2978"/>
          <a:stretch/>
        </p:blipFill>
        <p:spPr>
          <a:xfrm flipH="1">
            <a:off x="3589102" y="10"/>
            <a:ext cx="13759095" cy="9753590"/>
          </a:xfrm>
          <a:prstGeom prst="rect">
            <a:avLst/>
          </a:prstGeom>
        </p:spPr>
      </p:pic>
      <p:sp>
        <p:nvSpPr>
          <p:cNvPr id="33" name="Rectangle 32">
            <a:extLst>
              <a:ext uri="{FF2B5EF4-FFF2-40B4-BE49-F238E27FC236}">
                <a16:creationId xmlns:a16="http://schemas.microsoft.com/office/drawing/2014/main" id="{989B61B3-E047-11EF-539F-D384635F7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515727" cy="9753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object 2">
            <a:extLst>
              <a:ext uri="{FF2B5EF4-FFF2-40B4-BE49-F238E27FC236}">
                <a16:creationId xmlns:a16="http://schemas.microsoft.com/office/drawing/2014/main" id="{69C31532-E0E7-4D23-048E-EDFF0ED28F49}"/>
              </a:ext>
            </a:extLst>
          </p:cNvPr>
          <p:cNvSpPr txBox="1"/>
          <p:nvPr/>
        </p:nvSpPr>
        <p:spPr>
          <a:xfrm>
            <a:off x="3513881" y="519288"/>
            <a:ext cx="10320439" cy="1240239"/>
          </a:xfrm>
          <a:prstGeom prst="rect">
            <a:avLst/>
          </a:prstGeom>
        </p:spPr>
        <p:txBody>
          <a:bodyPr vert="horz" lIns="91440" tIns="45720" rIns="91440" bIns="45720" rtlCol="0" anchor="ctr">
            <a:normAutofit/>
          </a:bodyPr>
          <a:lstStyle/>
          <a:p>
            <a:pPr algn="ctr"/>
            <a:r>
              <a:rPr lang="en-GB" sz="5400" dirty="0">
                <a:solidFill>
                  <a:srgbClr val="263A64"/>
                </a:solidFill>
                <a:latin typeface="Century Gothic" panose="020B0502020202020204" pitchFamily="34" charset="0"/>
                <a:cs typeface="Poppins" panose="00000500000000000000" pitchFamily="2" charset="0"/>
              </a:rPr>
              <a:t>How are we Offsetting?</a:t>
            </a:r>
          </a:p>
        </p:txBody>
      </p:sp>
      <p:sp>
        <p:nvSpPr>
          <p:cNvPr id="26" name="TextBox 25">
            <a:extLst>
              <a:ext uri="{FF2B5EF4-FFF2-40B4-BE49-F238E27FC236}">
                <a16:creationId xmlns:a16="http://schemas.microsoft.com/office/drawing/2014/main" id="{622F7B4E-3604-71BD-19F5-0A93213299F6}"/>
              </a:ext>
            </a:extLst>
          </p:cNvPr>
          <p:cNvSpPr txBox="1"/>
          <p:nvPr/>
        </p:nvSpPr>
        <p:spPr>
          <a:xfrm>
            <a:off x="839354" y="2278805"/>
            <a:ext cx="15669491" cy="6359237"/>
          </a:xfrm>
          <a:prstGeom prst="rect">
            <a:avLst/>
          </a:prstGeom>
        </p:spPr>
        <p:txBody>
          <a:bodyPr vert="horz" lIns="91440" tIns="45720" rIns="91440" bIns="45720" rtlCol="0">
            <a:normAutofit fontScale="62500" lnSpcReduction="20000"/>
          </a:bodyPr>
          <a:lstStyle/>
          <a:p>
            <a:pPr algn="ctr">
              <a:lnSpc>
                <a:spcPct val="150000"/>
              </a:lnSpc>
            </a:pPr>
            <a:r>
              <a:rPr lang="en-GB" sz="2800" b="1" dirty="0">
                <a:solidFill>
                  <a:srgbClr val="263A64"/>
                </a:solidFill>
                <a:latin typeface="Century Gothic" panose="020B0502020202020204" pitchFamily="34" charset="0"/>
                <a:ea typeface="Calibri" panose="020F0502020204030204" pitchFamily="34" charset="0"/>
                <a:cs typeface="Poppins" panose="00000500000000000000" pitchFamily="2" charset="0"/>
              </a:rPr>
              <a:t>We have carefully chosen projects to invest in that not only contribute to our Net Zero ambitions, but support developing countries’ economic and social evolution.</a:t>
            </a:r>
          </a:p>
          <a:p>
            <a:pPr algn="ctr">
              <a:lnSpc>
                <a:spcPct val="150000"/>
              </a:lnSpc>
            </a:pPr>
            <a:endParaRPr lang="en-GB" sz="2800" b="1" dirty="0">
              <a:solidFill>
                <a:srgbClr val="263A64"/>
              </a:solidFill>
              <a:highlight>
                <a:srgbClr val="FFFF00"/>
              </a:highlight>
              <a:latin typeface="Century Gothic" panose="020B0502020202020204" pitchFamily="34" charset="0"/>
              <a:ea typeface="Calibri" panose="020F0502020204030204" pitchFamily="34" charset="0"/>
              <a:cs typeface="Poppins" panose="00000500000000000000" pitchFamily="2" charset="0"/>
            </a:endParaRPr>
          </a:p>
          <a:p>
            <a:pPr algn="ctr">
              <a:lnSpc>
                <a:spcPct val="150000"/>
              </a:lnSpc>
            </a:pPr>
            <a:r>
              <a:rPr lang="en-GB" sz="2800" b="1" dirty="0">
                <a:solidFill>
                  <a:srgbClr val="263A64"/>
                </a:solidFill>
                <a:latin typeface="Century Gothic" panose="020B0502020202020204" pitchFamily="34" charset="0"/>
                <a:ea typeface="Calibri" panose="020F0502020204030204" pitchFamily="34" charset="0"/>
                <a:cs typeface="Poppins" panose="00000500000000000000" pitchFamily="2" charset="0"/>
              </a:rPr>
              <a:t>The chosen project was the Sichuan </a:t>
            </a:r>
            <a:r>
              <a:rPr lang="en-GB" sz="2800" b="1" dirty="0" err="1">
                <a:solidFill>
                  <a:srgbClr val="263A64"/>
                </a:solidFill>
                <a:latin typeface="Century Gothic" panose="020B0502020202020204" pitchFamily="34" charset="0"/>
                <a:ea typeface="Calibri" panose="020F0502020204030204" pitchFamily="34" charset="0"/>
                <a:cs typeface="Poppins" panose="00000500000000000000" pitchFamily="2" charset="0"/>
              </a:rPr>
              <a:t>Miyaluo</a:t>
            </a:r>
            <a:r>
              <a:rPr lang="en-GB" sz="2800" b="1" dirty="0">
                <a:solidFill>
                  <a:srgbClr val="263A64"/>
                </a:solidFill>
                <a:latin typeface="Century Gothic" panose="020B0502020202020204" pitchFamily="34" charset="0"/>
                <a:ea typeface="Calibri" panose="020F0502020204030204" pitchFamily="34" charset="0"/>
                <a:cs typeface="Poppins" panose="00000500000000000000" pitchFamily="2" charset="0"/>
              </a:rPr>
              <a:t> Hydroelectric Station – (Accredited by the United Nations)</a:t>
            </a:r>
          </a:p>
          <a:p>
            <a:pPr algn="ctr">
              <a:lnSpc>
                <a:spcPct val="150000"/>
              </a:lnSpc>
            </a:pPr>
            <a:endParaRPr lang="en-GB" sz="2800" b="1" dirty="0">
              <a:solidFill>
                <a:srgbClr val="263A64"/>
              </a:solidFill>
              <a:highlight>
                <a:srgbClr val="FFFF00"/>
              </a:highlight>
              <a:latin typeface="Century Gothic" panose="020B0502020202020204" pitchFamily="34" charset="0"/>
              <a:ea typeface="Calibri" panose="020F0502020204030204" pitchFamily="34" charset="0"/>
              <a:cs typeface="Poppins" panose="00000500000000000000" pitchFamily="2" charset="0"/>
            </a:endParaRPr>
          </a:p>
          <a:p>
            <a:pPr marL="12700" marR="5080" algn="ctr">
              <a:lnSpc>
                <a:spcPct val="111100"/>
              </a:lnSpc>
              <a:spcBef>
                <a:spcPts val="100"/>
              </a:spcBef>
            </a:pPr>
            <a:r>
              <a:rPr lang="en-GB" sz="2800" b="1" spc="-25" dirty="0">
                <a:solidFill>
                  <a:srgbClr val="263A64"/>
                </a:solidFill>
                <a:latin typeface="Century Gothic" panose="020B0502020202020204" pitchFamily="34" charset="0"/>
                <a:cs typeface="Poppins"/>
              </a:rPr>
              <a:t>This project is strategically located in the economically disadvantaged Tibetan region of Sichuan Province, China, contributing to regional development and sustainability. Two percent of the power station's annual income is allocated to environmental protection, demonstrating a strong commitment to sustainable practices.</a:t>
            </a:r>
          </a:p>
          <a:p>
            <a:pPr marL="12700" marR="5080" algn="ctr">
              <a:lnSpc>
                <a:spcPct val="111100"/>
              </a:lnSpc>
              <a:spcBef>
                <a:spcPts val="100"/>
              </a:spcBef>
            </a:pPr>
            <a:r>
              <a:rPr lang="en-GB" sz="2800" b="1" spc="-25" dirty="0">
                <a:solidFill>
                  <a:srgbClr val="263A64"/>
                </a:solidFill>
                <a:latin typeface="Century Gothic" panose="020B0502020202020204" pitchFamily="34" charset="0"/>
                <a:cs typeface="Poppins"/>
              </a:rPr>
              <a:t>Placing a high priority on ecological conservation by safeguarding fish migration pathways and ensuring minimal harm to the local ecosystem, this commitment reflects a balance between harnessing energy and preserving nature, whilst actively supporting local schools by donating funds, fostering educational development within the community. This project establishes scholarships to support underprivileged students, with a specific focus on Tibetan students, breaking down barriers to education and contributing to a brighter future.</a:t>
            </a:r>
          </a:p>
          <a:p>
            <a:pPr marL="12700" marR="5080" algn="ctr">
              <a:lnSpc>
                <a:spcPct val="111100"/>
              </a:lnSpc>
              <a:spcBef>
                <a:spcPts val="100"/>
              </a:spcBef>
            </a:pPr>
            <a:endParaRPr lang="en-GB" sz="2800" b="1" spc="-25" dirty="0">
              <a:solidFill>
                <a:srgbClr val="263A64"/>
              </a:solidFill>
              <a:latin typeface="Century Gothic" panose="020B0502020202020204" pitchFamily="34" charset="0"/>
              <a:cs typeface="Poppins"/>
            </a:endParaRPr>
          </a:p>
          <a:p>
            <a:pPr marL="12700" marR="5080" algn="ctr">
              <a:lnSpc>
                <a:spcPct val="111100"/>
              </a:lnSpc>
              <a:spcBef>
                <a:spcPts val="100"/>
              </a:spcBef>
            </a:pPr>
            <a:r>
              <a:rPr lang="en-GB" sz="2800" b="1" spc="-25" dirty="0">
                <a:solidFill>
                  <a:srgbClr val="263A64"/>
                </a:solidFill>
                <a:latin typeface="Century Gothic" panose="020B0502020202020204" pitchFamily="34" charset="0"/>
                <a:cs typeface="Poppins"/>
              </a:rPr>
              <a:t>The initiative has created 14 job positions for residents, contributing to local employment opportunities and local infrastructure development, particularly in the improvement of transportation, enhancing overall community well-being. </a:t>
            </a:r>
          </a:p>
          <a:p>
            <a:pPr algn="ctr">
              <a:lnSpc>
                <a:spcPct val="150000"/>
              </a:lnSpc>
            </a:pPr>
            <a:endParaRPr lang="en-GB" sz="2800" b="1" dirty="0">
              <a:solidFill>
                <a:srgbClr val="263A64"/>
              </a:solidFill>
              <a:highlight>
                <a:srgbClr val="FFFF00"/>
              </a:highlight>
              <a:latin typeface="Century Gothic" panose="020B0502020202020204" pitchFamily="34" charset="0"/>
              <a:ea typeface="Calibri" panose="020F0502020204030204" pitchFamily="34" charset="0"/>
              <a:cs typeface="Poppins" panose="00000500000000000000" pitchFamily="2" charset="0"/>
            </a:endParaRPr>
          </a:p>
          <a:p>
            <a:pPr algn="ctr">
              <a:lnSpc>
                <a:spcPct val="150000"/>
              </a:lnSpc>
            </a:pPr>
            <a:r>
              <a:rPr lang="en-GB" sz="2800" b="1" dirty="0">
                <a:solidFill>
                  <a:srgbClr val="263A64"/>
                </a:solidFill>
                <a:latin typeface="Century Gothic" panose="020B0502020202020204" pitchFamily="34" charset="0"/>
                <a:ea typeface="Calibri" panose="020F0502020204030204" pitchFamily="34" charset="0"/>
                <a:cs typeface="Poppins" panose="00000500000000000000" pitchFamily="2" charset="0"/>
              </a:rPr>
              <a:t>By investing in the project, we have offset our carbon emissions for 2023-24 </a:t>
            </a:r>
          </a:p>
          <a:p>
            <a:pPr algn="ctr">
              <a:lnSpc>
                <a:spcPct val="150000"/>
              </a:lnSpc>
            </a:pPr>
            <a:r>
              <a:rPr lang="en-GB" sz="2800" b="1" dirty="0">
                <a:solidFill>
                  <a:srgbClr val="263A64"/>
                </a:solidFill>
                <a:latin typeface="Century Gothic" panose="020B0502020202020204" pitchFamily="34" charset="0"/>
                <a:ea typeface="Calibri" panose="020F0502020204030204" pitchFamily="34" charset="0"/>
                <a:cs typeface="Poppins" panose="00000500000000000000" pitchFamily="2" charset="0"/>
              </a:rPr>
              <a:t>(197 tonnes of CO2e), which is the equivalent of 100 return flights from </a:t>
            </a:r>
          </a:p>
          <a:p>
            <a:pPr algn="ctr">
              <a:lnSpc>
                <a:spcPct val="150000"/>
              </a:lnSpc>
            </a:pPr>
            <a:r>
              <a:rPr lang="en-GB" sz="2800" b="1" dirty="0">
                <a:solidFill>
                  <a:srgbClr val="263A64"/>
                </a:solidFill>
                <a:latin typeface="Century Gothic" panose="020B0502020202020204" pitchFamily="34" charset="0"/>
                <a:ea typeface="Calibri" panose="020F0502020204030204" pitchFamily="34" charset="0"/>
                <a:cs typeface="Poppins" panose="00000500000000000000" pitchFamily="2" charset="0"/>
              </a:rPr>
              <a:t>Manchester, UK to JFK, New York, USA.</a:t>
            </a:r>
          </a:p>
        </p:txBody>
      </p:sp>
      <p:sp>
        <p:nvSpPr>
          <p:cNvPr id="5" name="TextBox 4">
            <a:extLst>
              <a:ext uri="{FF2B5EF4-FFF2-40B4-BE49-F238E27FC236}">
                <a16:creationId xmlns:a16="http://schemas.microsoft.com/office/drawing/2014/main" id="{9BADC495-B0A4-8C8E-9F9B-F98CAB8B9B7F}"/>
              </a:ext>
            </a:extLst>
          </p:cNvPr>
          <p:cNvSpPr txBox="1"/>
          <p:nvPr/>
        </p:nvSpPr>
        <p:spPr>
          <a:xfrm>
            <a:off x="13425055" y="9289725"/>
            <a:ext cx="3730831" cy="369337"/>
          </a:xfrm>
          <a:prstGeom prst="rect">
            <a:avLst/>
          </a:prstGeom>
          <a:noFill/>
        </p:spPr>
        <p:txBody>
          <a:bodyPr wrap="square">
            <a:spAutoFit/>
          </a:bodyPr>
          <a:lstStyle/>
          <a:p>
            <a:r>
              <a:rPr lang="en-GB" sz="1800" b="1" noProof="0">
                <a:solidFill>
                  <a:srgbClr val="263A64"/>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Poppins" panose="00000500000000000000" pitchFamily="2" charset="0"/>
              </a:rPr>
              <a:t>United Nations Certified Project</a:t>
            </a:r>
          </a:p>
        </p:txBody>
      </p:sp>
      <p:pic>
        <p:nvPicPr>
          <p:cNvPr id="6" name="Picture 5">
            <a:extLst>
              <a:ext uri="{FF2B5EF4-FFF2-40B4-BE49-F238E27FC236}">
                <a16:creationId xmlns:a16="http://schemas.microsoft.com/office/drawing/2014/main" id="{318BFFD3-9DF0-87B0-C69E-B919F1CF652A}"/>
              </a:ext>
            </a:extLst>
          </p:cNvPr>
          <p:cNvPicPr>
            <a:picLocks noChangeAspect="1"/>
          </p:cNvPicPr>
          <p:nvPr/>
        </p:nvPicPr>
        <p:blipFill>
          <a:blip r:embed="rId4"/>
          <a:stretch>
            <a:fillRect/>
          </a:stretch>
        </p:blipFill>
        <p:spPr>
          <a:xfrm>
            <a:off x="14324858" y="7706070"/>
            <a:ext cx="2015561" cy="1583655"/>
          </a:xfrm>
          <a:prstGeom prst="rect">
            <a:avLst/>
          </a:prstGeom>
        </p:spPr>
      </p:pic>
      <p:pic>
        <p:nvPicPr>
          <p:cNvPr id="3" name="Picture 2">
            <a:extLst>
              <a:ext uri="{FF2B5EF4-FFF2-40B4-BE49-F238E27FC236}">
                <a16:creationId xmlns:a16="http://schemas.microsoft.com/office/drawing/2014/main" id="{810C1401-E7A4-CDFE-BB93-8211F20D007D}"/>
              </a:ext>
            </a:extLst>
          </p:cNvPr>
          <p:cNvPicPr>
            <a:picLocks noChangeAspect="1"/>
          </p:cNvPicPr>
          <p:nvPr/>
        </p:nvPicPr>
        <p:blipFill>
          <a:blip r:embed="rId5"/>
          <a:srcRect l="2440" t="45198" r="7426"/>
          <a:stretch>
            <a:fillRect/>
          </a:stretch>
        </p:blipFill>
        <p:spPr>
          <a:xfrm>
            <a:off x="13817150" y="153244"/>
            <a:ext cx="3338736" cy="1924628"/>
          </a:xfrm>
          <a:prstGeom prst="rect">
            <a:avLst/>
          </a:prstGeom>
          <a:ln>
            <a:noFill/>
          </a:ln>
          <a:effectLst>
            <a:softEdge rad="112500"/>
          </a:effectLst>
        </p:spPr>
      </p:pic>
      <p:pic>
        <p:nvPicPr>
          <p:cNvPr id="7" name="Picture 6">
            <a:extLst>
              <a:ext uri="{FF2B5EF4-FFF2-40B4-BE49-F238E27FC236}">
                <a16:creationId xmlns:a16="http://schemas.microsoft.com/office/drawing/2014/main" id="{810C1401-E7A4-CDFE-BB93-8211F20D007D}"/>
              </a:ext>
            </a:extLst>
          </p:cNvPr>
          <p:cNvPicPr>
            <a:picLocks noChangeAspect="1"/>
          </p:cNvPicPr>
          <p:nvPr/>
        </p:nvPicPr>
        <p:blipFill>
          <a:blip r:embed="rId5"/>
          <a:srcRect r="52124" b="56442"/>
          <a:stretch>
            <a:fillRect/>
          </a:stretch>
        </p:blipFill>
        <p:spPr>
          <a:xfrm>
            <a:off x="192314" y="125492"/>
            <a:ext cx="2263417" cy="1952380"/>
          </a:xfrm>
          <a:prstGeom prst="rect">
            <a:avLst/>
          </a:prstGeom>
          <a:ln>
            <a:noFill/>
          </a:ln>
          <a:effectLst>
            <a:softEdge rad="112500"/>
          </a:effectLst>
        </p:spPr>
      </p:pic>
      <p:pic>
        <p:nvPicPr>
          <p:cNvPr id="8" name="Picture 7">
            <a:extLst>
              <a:ext uri="{FF2B5EF4-FFF2-40B4-BE49-F238E27FC236}">
                <a16:creationId xmlns:a16="http://schemas.microsoft.com/office/drawing/2014/main" id="{810C1401-E7A4-CDFE-BB93-8211F20D007D}"/>
              </a:ext>
            </a:extLst>
          </p:cNvPr>
          <p:cNvPicPr>
            <a:picLocks noChangeAspect="1"/>
          </p:cNvPicPr>
          <p:nvPr/>
        </p:nvPicPr>
        <p:blipFill>
          <a:blip r:embed="rId5"/>
          <a:srcRect l="49245" b="56442"/>
          <a:stretch>
            <a:fillRect/>
          </a:stretch>
        </p:blipFill>
        <p:spPr>
          <a:xfrm>
            <a:off x="127352" y="6757801"/>
            <a:ext cx="3338737" cy="2716592"/>
          </a:xfrm>
          <a:prstGeom prst="rect">
            <a:avLst/>
          </a:prstGeom>
          <a:ln>
            <a:noFill/>
          </a:ln>
          <a:effectLst>
            <a:softEdge rad="112500"/>
          </a:effectLst>
        </p:spPr>
      </p:pic>
    </p:spTree>
    <p:extLst>
      <p:ext uri="{BB962C8B-B14F-4D97-AF65-F5344CB8AC3E}">
        <p14:creationId xmlns:p14="http://schemas.microsoft.com/office/powerpoint/2010/main" val="522403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Hiker with arms in air">
            <a:extLst>
              <a:ext uri="{FF2B5EF4-FFF2-40B4-BE49-F238E27FC236}">
                <a16:creationId xmlns:a16="http://schemas.microsoft.com/office/drawing/2014/main" id="{803675E4-BE31-83A9-C58E-D67E05A60693}"/>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0" y="-778311"/>
            <a:ext cx="17348200" cy="11310221"/>
          </a:xfrm>
          <a:prstGeom prst="rect">
            <a:avLst/>
          </a:prstGeom>
        </p:spPr>
      </p:pic>
      <p:sp>
        <p:nvSpPr>
          <p:cNvPr id="2" name="object 2"/>
          <p:cNvSpPr txBox="1"/>
          <p:nvPr/>
        </p:nvSpPr>
        <p:spPr>
          <a:xfrm>
            <a:off x="2693104" y="133640"/>
            <a:ext cx="11666044" cy="899349"/>
          </a:xfrm>
          <a:prstGeom prst="rect">
            <a:avLst/>
          </a:prstGeom>
        </p:spPr>
        <p:txBody>
          <a:bodyPr vert="horz" wrap="square" lIns="0" tIns="12700" rIns="0" bIns="0" rtlCol="0" anchor="t">
            <a:spAutoFit/>
          </a:bodyPr>
          <a:lstStyle/>
          <a:p>
            <a:pPr>
              <a:lnSpc>
                <a:spcPct val="150000"/>
              </a:lnSpc>
            </a:pPr>
            <a:r>
              <a:rPr lang="en-GB" sz="4400" noProof="0" dirty="0">
                <a:solidFill>
                  <a:srgbClr val="263A64"/>
                </a:solidFill>
                <a:effectLst/>
                <a:latin typeface="Century Gothic"/>
                <a:ea typeface="Calibri"/>
                <a:cs typeface="Poppins"/>
              </a:rPr>
              <a:t>Our Corporate Forest, Uganda - 50p a Tree</a:t>
            </a:r>
            <a:r>
              <a:rPr lang="en-GB" sz="4400" b="1" noProof="0" dirty="0">
                <a:solidFill>
                  <a:srgbClr val="263A64"/>
                </a:solidFill>
                <a:effectLst/>
                <a:latin typeface="Century Gothic"/>
                <a:ea typeface="Calibri"/>
                <a:cs typeface="Poppins"/>
              </a:rPr>
              <a:t> </a:t>
            </a:r>
          </a:p>
        </p:txBody>
      </p:sp>
      <p:sp>
        <p:nvSpPr>
          <p:cNvPr id="26" name="TextBox 25">
            <a:extLst>
              <a:ext uri="{FF2B5EF4-FFF2-40B4-BE49-F238E27FC236}">
                <a16:creationId xmlns:a16="http://schemas.microsoft.com/office/drawing/2014/main" id="{717C1602-F624-E143-0F11-671E2560D163}"/>
              </a:ext>
            </a:extLst>
          </p:cNvPr>
          <p:cNvSpPr txBox="1"/>
          <p:nvPr/>
        </p:nvSpPr>
        <p:spPr>
          <a:xfrm>
            <a:off x="11164183" y="1767727"/>
            <a:ext cx="5099812" cy="768287"/>
          </a:xfrm>
          <a:prstGeom prst="rect">
            <a:avLst/>
          </a:prstGeom>
          <a:noFill/>
        </p:spPr>
        <p:txBody>
          <a:bodyPr wrap="square" rtlCol="0">
            <a:spAutoFit/>
          </a:bodyPr>
          <a:lstStyle/>
          <a:p>
            <a:pPr>
              <a:lnSpc>
                <a:spcPct val="107000"/>
              </a:lnSpc>
              <a:spcAft>
                <a:spcPts val="800"/>
              </a:spcAft>
            </a:pPr>
            <a:endParaRPr lang="en-GB" sz="1800" noProof="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noProof="0">
              <a:solidFill>
                <a:schemeClr val="bg1"/>
              </a:solidFill>
            </a:endParaRPr>
          </a:p>
        </p:txBody>
      </p:sp>
      <p:sp>
        <p:nvSpPr>
          <p:cNvPr id="24" name="TextBox 23">
            <a:extLst>
              <a:ext uri="{FF2B5EF4-FFF2-40B4-BE49-F238E27FC236}">
                <a16:creationId xmlns:a16="http://schemas.microsoft.com/office/drawing/2014/main" id="{C31B472C-8F2F-7950-D334-E50FD428A24C}"/>
              </a:ext>
            </a:extLst>
          </p:cNvPr>
          <p:cNvSpPr txBox="1"/>
          <p:nvPr/>
        </p:nvSpPr>
        <p:spPr>
          <a:xfrm>
            <a:off x="418601" y="1110235"/>
            <a:ext cx="16221849" cy="8560805"/>
          </a:xfrm>
          <a:prstGeom prst="rect">
            <a:avLst/>
          </a:prstGeom>
          <a:noFill/>
        </p:spPr>
        <p:txBody>
          <a:bodyPr wrap="square">
            <a:spAutoFit/>
          </a:bodyPr>
          <a:lstStyle/>
          <a:p>
            <a:pPr algn="ctr">
              <a:lnSpc>
                <a:spcPct val="150000"/>
              </a:lnSpc>
            </a:pPr>
            <a:r>
              <a:rPr lang="en-GB" sz="1800" b="1" noProof="0" dirty="0">
                <a:solidFill>
                  <a:srgbClr val="263A64"/>
                </a:solidFill>
                <a:latin typeface="Century Gothic" panose="020B0502020202020204" pitchFamily="34" charset="0"/>
                <a:ea typeface="Calibri" panose="020F0502020204030204" pitchFamily="34" charset="0"/>
                <a:cs typeface="Poppins" panose="00000500000000000000" pitchFamily="2" charset="0"/>
              </a:rPr>
              <a:t>To further our green commitment, we are creating our own corporate forest in Uganda, to absorb carbon and enrich local communities . This has converted previously barren ground into rich farming land, home to various crops and fruit trees.</a:t>
            </a:r>
          </a:p>
          <a:p>
            <a:pPr>
              <a:lnSpc>
                <a:spcPct val="150000"/>
              </a:lnSpc>
            </a:pPr>
            <a:endParaRPr lang="en-GB" sz="1800" b="1" noProof="0" dirty="0">
              <a:solidFill>
                <a:srgbClr val="263A64"/>
              </a:solidFill>
              <a:latin typeface="Century Gothic" panose="020B0502020202020204" pitchFamily="34" charset="0"/>
              <a:ea typeface="Calibri" panose="020F0502020204030204" pitchFamily="34" charset="0"/>
              <a:cs typeface="Poppins" panose="00000500000000000000" pitchFamily="2" charset="0"/>
            </a:endParaRPr>
          </a:p>
          <a:p>
            <a:pPr>
              <a:lnSpc>
                <a:spcPct val="150000"/>
              </a:lnSpc>
            </a:pPr>
            <a:r>
              <a:rPr lang="en-GB" sz="1400" b="1" noProof="0" dirty="0">
                <a:solidFill>
                  <a:srgbClr val="263A64"/>
                </a:solidFill>
                <a:latin typeface="Century Gothic" panose="020B0502020202020204" pitchFamily="34" charset="0"/>
                <a:ea typeface="Calibri" panose="020F0502020204030204" pitchFamily="34" charset="0"/>
                <a:cs typeface="Poppins" panose="00000500000000000000" pitchFamily="2" charset="0"/>
              </a:rPr>
              <a:t>The programme meets 9 of the 17 sustainability goals , helping the local community in multiple ways:</a:t>
            </a:r>
          </a:p>
          <a:p>
            <a:pPr>
              <a:lnSpc>
                <a:spcPct val="150000"/>
              </a:lnSpc>
            </a:pPr>
            <a:r>
              <a:rPr lang="en-GB" sz="1400" b="1" noProof="0" dirty="0">
                <a:solidFill>
                  <a:srgbClr val="263A64"/>
                </a:solidFill>
                <a:latin typeface="Century Gothic" panose="020B0502020202020204" pitchFamily="34" charset="0"/>
                <a:ea typeface="Calibri" panose="020F0502020204030204" pitchFamily="34" charset="0"/>
                <a:cs typeface="Poppins" panose="00000500000000000000" pitchFamily="2" charset="0"/>
              </a:rPr>
              <a:t>•  Improving wellbeing by reducing poverty, achieving food security, and improving nutrition </a:t>
            </a:r>
          </a:p>
          <a:p>
            <a:pPr>
              <a:lnSpc>
                <a:spcPct val="150000"/>
              </a:lnSpc>
            </a:pPr>
            <a:r>
              <a:rPr lang="en-GB" sz="1400" b="1" noProof="0" dirty="0">
                <a:solidFill>
                  <a:srgbClr val="263A64"/>
                </a:solidFill>
                <a:latin typeface="Century Gothic" panose="020B0502020202020204" pitchFamily="34" charset="0"/>
                <a:ea typeface="Calibri" panose="020F0502020204030204" pitchFamily="34" charset="0"/>
                <a:cs typeface="Poppins" panose="00000500000000000000" pitchFamily="2" charset="0"/>
              </a:rPr>
              <a:t>•  Teaching locals to farm, providing employment, leading to wider economic growth</a:t>
            </a:r>
          </a:p>
          <a:p>
            <a:pPr>
              <a:lnSpc>
                <a:spcPct val="150000"/>
              </a:lnSpc>
            </a:pPr>
            <a:r>
              <a:rPr lang="en-GB" sz="1400" b="1" noProof="0" dirty="0">
                <a:solidFill>
                  <a:srgbClr val="263A64"/>
                </a:solidFill>
                <a:latin typeface="Century Gothic" panose="020B0502020202020204" pitchFamily="34" charset="0"/>
                <a:ea typeface="Calibri" panose="020F0502020204030204" pitchFamily="34" charset="0"/>
                <a:cs typeface="Poppins" panose="00000500000000000000" pitchFamily="2" charset="0"/>
              </a:rPr>
              <a:t>•  Protecting and restoring ecosystems, with sustainable farming methods</a:t>
            </a:r>
            <a:endParaRPr lang="en-GB" b="1" noProof="0" dirty="0">
              <a:solidFill>
                <a:srgbClr val="263A64"/>
              </a:solidFill>
              <a:latin typeface="Century Gothic" panose="020B0502020202020204" pitchFamily="34" charset="0"/>
              <a:ea typeface="Calibri" panose="020F0502020204030204" pitchFamily="34" charset="0"/>
              <a:cs typeface="Poppins" panose="00000500000000000000" pitchFamily="2" charset="0"/>
            </a:endParaRPr>
          </a:p>
          <a:p>
            <a:pPr>
              <a:lnSpc>
                <a:spcPct val="150000"/>
              </a:lnSpc>
            </a:pPr>
            <a:endParaRPr lang="en-GB" sz="1800" b="1" noProof="0" dirty="0">
              <a:solidFill>
                <a:srgbClr val="263A64"/>
              </a:solidFill>
              <a:effectLst>
                <a:outerShdw blurRad="38100" dist="38100" dir="2700000" algn="tl">
                  <a:srgbClr val="000000">
                    <a:alpha val="43137"/>
                  </a:srgbClr>
                </a:outerShdw>
              </a:effectLst>
              <a:latin typeface="Poppins" panose="00000500000000000000" pitchFamily="2" charset="0"/>
              <a:ea typeface="Calibri" panose="020F0502020204030204" pitchFamily="34" charset="0"/>
              <a:cs typeface="Poppins" panose="00000500000000000000" pitchFamily="2" charset="0"/>
            </a:endParaRPr>
          </a:p>
          <a:p>
            <a:pPr>
              <a:lnSpc>
                <a:spcPct val="150000"/>
              </a:lnSpc>
            </a:pPr>
            <a:endParaRPr lang="en-GB" b="1" noProof="0" dirty="0">
              <a:solidFill>
                <a:srgbClr val="263A64"/>
              </a:solidFill>
              <a:effectLst>
                <a:outerShdw blurRad="38100" dist="38100" dir="2700000" algn="tl">
                  <a:srgbClr val="000000">
                    <a:alpha val="43137"/>
                  </a:srgbClr>
                </a:outerShdw>
              </a:effectLst>
              <a:latin typeface="Poppins" panose="00000500000000000000" pitchFamily="2" charset="0"/>
              <a:ea typeface="Calibri" panose="020F0502020204030204" pitchFamily="34" charset="0"/>
              <a:cs typeface="Poppins" panose="00000500000000000000" pitchFamily="2" charset="0"/>
            </a:endParaRPr>
          </a:p>
          <a:p>
            <a:pPr>
              <a:lnSpc>
                <a:spcPct val="150000"/>
              </a:lnSpc>
            </a:pPr>
            <a:endParaRPr lang="en-GB" sz="1800" b="1" noProof="0" dirty="0">
              <a:solidFill>
                <a:srgbClr val="263A64"/>
              </a:solidFill>
              <a:effectLst>
                <a:outerShdw blurRad="38100" dist="38100" dir="2700000" algn="tl">
                  <a:srgbClr val="000000">
                    <a:alpha val="43137"/>
                  </a:srgbClr>
                </a:outerShdw>
              </a:effectLst>
              <a:latin typeface="Poppins" panose="00000500000000000000" pitchFamily="2" charset="0"/>
              <a:ea typeface="Calibri" panose="020F0502020204030204" pitchFamily="34" charset="0"/>
              <a:cs typeface="Poppins" panose="00000500000000000000" pitchFamily="2" charset="0"/>
            </a:endParaRPr>
          </a:p>
          <a:p>
            <a:pPr>
              <a:lnSpc>
                <a:spcPct val="150000"/>
              </a:lnSpc>
            </a:pPr>
            <a:endParaRPr lang="en-GB" b="1" noProof="0" dirty="0">
              <a:solidFill>
                <a:srgbClr val="263A64"/>
              </a:solidFill>
              <a:effectLst>
                <a:outerShdw blurRad="38100" dist="38100" dir="2700000" algn="tl">
                  <a:srgbClr val="000000">
                    <a:alpha val="43137"/>
                  </a:srgbClr>
                </a:outerShdw>
              </a:effectLst>
              <a:latin typeface="Poppins" panose="00000500000000000000" pitchFamily="2" charset="0"/>
              <a:ea typeface="Calibri" panose="020F0502020204030204" pitchFamily="34" charset="0"/>
              <a:cs typeface="Poppins" panose="00000500000000000000" pitchFamily="2" charset="0"/>
            </a:endParaRPr>
          </a:p>
          <a:p>
            <a:pPr>
              <a:lnSpc>
                <a:spcPct val="150000"/>
              </a:lnSpc>
            </a:pPr>
            <a:endParaRPr lang="en-GB" sz="1800" b="1" noProof="0" dirty="0">
              <a:solidFill>
                <a:srgbClr val="263A64"/>
              </a:solidFill>
              <a:effectLst>
                <a:outerShdw blurRad="38100" dist="38100" dir="2700000" algn="tl">
                  <a:srgbClr val="000000">
                    <a:alpha val="43137"/>
                  </a:srgbClr>
                </a:outerShdw>
              </a:effectLst>
              <a:latin typeface="Poppins" panose="00000500000000000000" pitchFamily="2" charset="0"/>
              <a:ea typeface="Calibri" panose="020F0502020204030204" pitchFamily="34" charset="0"/>
              <a:cs typeface="Poppins" panose="00000500000000000000" pitchFamily="2" charset="0"/>
            </a:endParaRPr>
          </a:p>
          <a:p>
            <a:pPr>
              <a:lnSpc>
                <a:spcPct val="150000"/>
              </a:lnSpc>
            </a:pPr>
            <a:endParaRPr lang="en-GB" sz="1800" b="1" noProof="0" dirty="0">
              <a:solidFill>
                <a:srgbClr val="263A64"/>
              </a:solidFill>
              <a:effectLst>
                <a:outerShdw blurRad="38100" dist="38100" dir="2700000" algn="tl">
                  <a:srgbClr val="000000">
                    <a:alpha val="43137"/>
                  </a:srgbClr>
                </a:outerShdw>
              </a:effectLst>
              <a:latin typeface="Poppins" panose="00000500000000000000" pitchFamily="2" charset="0"/>
              <a:ea typeface="Calibri" panose="020F0502020204030204" pitchFamily="34" charset="0"/>
              <a:cs typeface="Poppins" panose="00000500000000000000" pitchFamily="2" charset="0"/>
            </a:endParaRPr>
          </a:p>
          <a:p>
            <a:pPr>
              <a:lnSpc>
                <a:spcPct val="150000"/>
              </a:lnSpc>
            </a:pPr>
            <a:endParaRPr lang="en-GB" sz="1800" b="1" noProof="0" dirty="0">
              <a:solidFill>
                <a:srgbClr val="263A64"/>
              </a:solidFill>
              <a:effectLst>
                <a:outerShdw blurRad="38100" dist="38100" dir="2700000" algn="tl">
                  <a:srgbClr val="000000">
                    <a:alpha val="43137"/>
                  </a:srgbClr>
                </a:outerShdw>
              </a:effectLst>
              <a:latin typeface="Poppins" panose="00000500000000000000" pitchFamily="2" charset="0"/>
              <a:ea typeface="Calibri" panose="020F0502020204030204" pitchFamily="34" charset="0"/>
              <a:cs typeface="Poppins" panose="00000500000000000000" pitchFamily="2" charset="0"/>
            </a:endParaRPr>
          </a:p>
          <a:p>
            <a:pPr>
              <a:lnSpc>
                <a:spcPct val="150000"/>
              </a:lnSpc>
            </a:pPr>
            <a:endParaRPr lang="en-GB" sz="1800" b="1" noProof="0" dirty="0">
              <a:solidFill>
                <a:srgbClr val="263A64"/>
              </a:solidFill>
              <a:effectLst>
                <a:outerShdw blurRad="38100" dist="38100" dir="2700000" algn="tl">
                  <a:srgbClr val="000000">
                    <a:alpha val="43137"/>
                  </a:srgbClr>
                </a:outerShdw>
              </a:effectLst>
              <a:latin typeface="Poppins" panose="00000500000000000000" pitchFamily="2" charset="0"/>
              <a:ea typeface="Calibri" panose="020F0502020204030204" pitchFamily="34" charset="0"/>
              <a:cs typeface="Poppins" panose="00000500000000000000" pitchFamily="2" charset="0"/>
            </a:endParaRPr>
          </a:p>
          <a:p>
            <a:pPr>
              <a:lnSpc>
                <a:spcPct val="150000"/>
              </a:lnSpc>
            </a:pPr>
            <a:endParaRPr lang="en-GB" sz="1800" b="1" noProof="0" dirty="0">
              <a:solidFill>
                <a:srgbClr val="263A64"/>
              </a:solidFill>
              <a:effectLst>
                <a:outerShdw blurRad="38100" dist="38100" dir="2700000" algn="tl">
                  <a:srgbClr val="000000">
                    <a:alpha val="43137"/>
                  </a:srgbClr>
                </a:outerShdw>
              </a:effectLst>
              <a:latin typeface="Poppins" panose="00000500000000000000" pitchFamily="2" charset="0"/>
              <a:ea typeface="Calibri" panose="020F0502020204030204" pitchFamily="34" charset="0"/>
              <a:cs typeface="Poppins" panose="00000500000000000000" pitchFamily="2" charset="0"/>
            </a:endParaRPr>
          </a:p>
          <a:p>
            <a:pPr>
              <a:lnSpc>
                <a:spcPct val="150000"/>
              </a:lnSpc>
            </a:pPr>
            <a:endParaRPr lang="en-GB" b="1" noProof="0" dirty="0">
              <a:solidFill>
                <a:srgbClr val="263A64"/>
              </a:solidFill>
              <a:effectLst>
                <a:outerShdw blurRad="38100" dist="38100" dir="2700000" algn="tl">
                  <a:srgbClr val="000000">
                    <a:alpha val="43137"/>
                  </a:srgbClr>
                </a:outerShdw>
              </a:effectLst>
              <a:latin typeface="Poppins" panose="00000500000000000000" pitchFamily="2" charset="0"/>
              <a:ea typeface="Calibri" panose="020F0502020204030204" pitchFamily="34" charset="0"/>
              <a:cs typeface="Poppins" panose="00000500000000000000" pitchFamily="2" charset="0"/>
            </a:endParaRPr>
          </a:p>
          <a:p>
            <a:pPr>
              <a:lnSpc>
                <a:spcPct val="150000"/>
              </a:lnSpc>
            </a:pPr>
            <a:r>
              <a:rPr lang="en-GB" b="1" noProof="0" dirty="0">
                <a:solidFill>
                  <a:srgbClr val="263A64"/>
                </a:solidFill>
                <a:latin typeface="Poppins" panose="00000500000000000000" pitchFamily="2" charset="0"/>
                <a:ea typeface="Calibri" panose="020F0502020204030204" pitchFamily="34" charset="0"/>
                <a:cs typeface="Poppins" panose="00000500000000000000" pitchFamily="2" charset="0"/>
              </a:rPr>
              <a:t>Quality Freight Services Limited</a:t>
            </a:r>
            <a:r>
              <a:rPr lang="en-GB" sz="1800" b="1" noProof="0" dirty="0">
                <a:solidFill>
                  <a:srgbClr val="263A64"/>
                </a:solidFill>
                <a:latin typeface="Poppins" panose="00000500000000000000" pitchFamily="2" charset="0"/>
                <a:ea typeface="Calibri" panose="020F0502020204030204" pitchFamily="34" charset="0"/>
                <a:cs typeface="Poppins" panose="00000500000000000000" pitchFamily="2" charset="0"/>
              </a:rPr>
              <a:t> are investing in the growth of </a:t>
            </a:r>
            <a:r>
              <a:rPr lang="en-GB" b="1" noProof="0" dirty="0">
                <a:solidFill>
                  <a:srgbClr val="263A64"/>
                </a:solidFill>
                <a:latin typeface="Poppins" panose="00000500000000000000" pitchFamily="2" charset="0"/>
                <a:ea typeface="Calibri" panose="020F0502020204030204" pitchFamily="34" charset="0"/>
                <a:cs typeface="Poppins" panose="00000500000000000000" pitchFamily="2" charset="0"/>
              </a:rPr>
              <a:t>our</a:t>
            </a:r>
            <a:r>
              <a:rPr lang="en-GB" sz="1800" b="1" noProof="0" dirty="0">
                <a:solidFill>
                  <a:srgbClr val="263A64"/>
                </a:solidFill>
                <a:latin typeface="Poppins" panose="00000500000000000000" pitchFamily="2" charset="0"/>
                <a:ea typeface="Calibri" panose="020F0502020204030204" pitchFamily="34" charset="0"/>
                <a:cs typeface="Poppins" panose="00000500000000000000" pitchFamily="2" charset="0"/>
              </a:rPr>
              <a:t> forest on a quarterly basis – which will continue to absorb carbon from the atmosphere, create jobs and restore land.</a:t>
            </a:r>
          </a:p>
          <a:p>
            <a:pPr>
              <a:lnSpc>
                <a:spcPct val="150000"/>
              </a:lnSpc>
            </a:pPr>
            <a:endParaRPr lang="en-GB" sz="1800" b="1" noProof="0" dirty="0">
              <a:solidFill>
                <a:srgbClr val="263A64"/>
              </a:solidFill>
              <a:latin typeface="Poppins" panose="00000500000000000000" pitchFamily="2" charset="0"/>
              <a:ea typeface="Calibri" panose="020F0502020204030204" pitchFamily="34" charset="0"/>
              <a:cs typeface="Poppins" panose="00000500000000000000" pitchFamily="2" charset="0"/>
            </a:endParaRPr>
          </a:p>
          <a:p>
            <a:pPr>
              <a:lnSpc>
                <a:spcPct val="150000"/>
              </a:lnSpc>
            </a:pPr>
            <a:r>
              <a:rPr lang="en-GB" sz="1200" b="1" noProof="0" dirty="0">
                <a:solidFill>
                  <a:srgbClr val="263A64"/>
                </a:solidFill>
                <a:latin typeface="Poppins" panose="00000500000000000000" pitchFamily="2" charset="0"/>
                <a:ea typeface="Calibri" panose="020F0502020204030204" pitchFamily="34" charset="0"/>
                <a:cs typeface="Poppins" panose="00000500000000000000" pitchFamily="2" charset="0"/>
              </a:rPr>
              <a:t>Learn more about the Project and Sustainability Goals here &lt;</a:t>
            </a:r>
            <a:r>
              <a:rPr lang="en-GB" sz="1200" b="1" noProof="0" dirty="0">
                <a:solidFill>
                  <a:srgbClr val="263A64"/>
                </a:solidFill>
                <a:latin typeface="Poppins" panose="00000500000000000000" pitchFamily="2" charset="0"/>
                <a:ea typeface="Calibri" panose="020F0502020204030204" pitchFamily="34" charset="0"/>
                <a:cs typeface="Poppins" panose="00000500000000000000" pitchFamily="2" charset="0"/>
                <a:hlinkClick r:id="rId3">
                  <a:extLst>
                    <a:ext uri="{A12FA001-AC4F-418D-AE19-62706E023703}">
                      <ahyp:hlinkClr xmlns:ahyp="http://schemas.microsoft.com/office/drawing/2018/hyperlinkcolor" val="tx"/>
                    </a:ext>
                  </a:extLst>
                </a:hlinkClick>
              </a:rPr>
              <a:t>https://www.carbonneutralgroup.co.uk/50p-a-tree.html</a:t>
            </a:r>
            <a:r>
              <a:rPr lang="en-GB" sz="1200" b="1" noProof="0" dirty="0">
                <a:solidFill>
                  <a:srgbClr val="263A64"/>
                </a:solidFill>
                <a:latin typeface="Poppins" panose="00000500000000000000" pitchFamily="2" charset="0"/>
                <a:ea typeface="Calibri" panose="020F0502020204030204" pitchFamily="34" charset="0"/>
                <a:cs typeface="Poppins" panose="00000500000000000000" pitchFamily="2" charset="0"/>
              </a:rPr>
              <a:t>&gt;</a:t>
            </a:r>
          </a:p>
        </p:txBody>
      </p:sp>
      <p:pic>
        <p:nvPicPr>
          <p:cNvPr id="3" name="Picture 2">
            <a:extLst>
              <a:ext uri="{FF2B5EF4-FFF2-40B4-BE49-F238E27FC236}">
                <a16:creationId xmlns:a16="http://schemas.microsoft.com/office/drawing/2014/main" id="{023E5A38-EB98-D255-0C2D-88BC7AEA1B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7639" y="5740451"/>
            <a:ext cx="1195934" cy="11249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701998-2821-B416-83AB-B94B834FF30D}"/>
              </a:ext>
            </a:extLst>
          </p:cNvPr>
          <p:cNvPicPr>
            <a:picLocks noChangeAspect="1"/>
          </p:cNvPicPr>
          <p:nvPr/>
        </p:nvPicPr>
        <p:blipFill>
          <a:blip r:embed="rId5"/>
          <a:stretch>
            <a:fillRect/>
          </a:stretch>
        </p:blipFill>
        <p:spPr>
          <a:xfrm>
            <a:off x="10466441" y="4187468"/>
            <a:ext cx="1195934" cy="1205678"/>
          </a:xfrm>
          <a:prstGeom prst="rect">
            <a:avLst/>
          </a:prstGeom>
        </p:spPr>
      </p:pic>
      <p:pic>
        <p:nvPicPr>
          <p:cNvPr id="6" name="Picture 5">
            <a:extLst>
              <a:ext uri="{FF2B5EF4-FFF2-40B4-BE49-F238E27FC236}">
                <a16:creationId xmlns:a16="http://schemas.microsoft.com/office/drawing/2014/main" id="{6B603B1B-3DDA-BAC7-ECC6-43A08FA146EC}"/>
              </a:ext>
            </a:extLst>
          </p:cNvPr>
          <p:cNvPicPr>
            <a:picLocks noChangeAspect="1"/>
          </p:cNvPicPr>
          <p:nvPr/>
        </p:nvPicPr>
        <p:blipFill>
          <a:blip r:embed="rId6"/>
          <a:stretch>
            <a:fillRect/>
          </a:stretch>
        </p:blipFill>
        <p:spPr>
          <a:xfrm>
            <a:off x="10478587" y="5763543"/>
            <a:ext cx="1175129" cy="1128469"/>
          </a:xfrm>
          <a:prstGeom prst="rect">
            <a:avLst/>
          </a:prstGeom>
        </p:spPr>
      </p:pic>
      <p:pic>
        <p:nvPicPr>
          <p:cNvPr id="7" name="Picture 8">
            <a:extLst>
              <a:ext uri="{FF2B5EF4-FFF2-40B4-BE49-F238E27FC236}">
                <a16:creationId xmlns:a16="http://schemas.microsoft.com/office/drawing/2014/main" id="{AE658595-8367-4CC3-AA37-42A6E29625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7222" y="5767077"/>
            <a:ext cx="1195933" cy="10861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F4210843-52BA-F790-FDFE-85806FF6AC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4268" y="4187468"/>
            <a:ext cx="1201858" cy="11352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7C3519-476A-E4EF-A605-4D2E48F3D8F5}"/>
              </a:ext>
            </a:extLst>
          </p:cNvPr>
          <p:cNvPicPr>
            <a:picLocks noChangeAspect="1"/>
          </p:cNvPicPr>
          <p:nvPr/>
        </p:nvPicPr>
        <p:blipFill>
          <a:blip r:embed="rId9"/>
          <a:stretch>
            <a:fillRect/>
          </a:stretch>
        </p:blipFill>
        <p:spPr>
          <a:xfrm>
            <a:off x="13780297" y="4155299"/>
            <a:ext cx="1195934" cy="1205678"/>
          </a:xfrm>
          <a:prstGeom prst="rect">
            <a:avLst/>
          </a:prstGeom>
        </p:spPr>
      </p:pic>
      <p:pic>
        <p:nvPicPr>
          <p:cNvPr id="10" name="Picture 16">
            <a:extLst>
              <a:ext uri="{FF2B5EF4-FFF2-40B4-BE49-F238E27FC236}">
                <a16:creationId xmlns:a16="http://schemas.microsoft.com/office/drawing/2014/main" id="{06BE3884-3E50-30C1-D5B4-982F19B9BB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7154" y="4176941"/>
            <a:ext cx="1195933" cy="10861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a:extLst>
              <a:ext uri="{FF2B5EF4-FFF2-40B4-BE49-F238E27FC236}">
                <a16:creationId xmlns:a16="http://schemas.microsoft.com/office/drawing/2014/main" id="{D5328554-917F-4677-9A6A-02F12DAC346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5111" y="4125573"/>
            <a:ext cx="1195933" cy="11352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7F78B0B3-1BA3-1CDC-14FF-52D98FA5B7C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07154" y="5767077"/>
            <a:ext cx="1195934" cy="11249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36B1DD9-56F8-8AF4-B45C-AE924C6CF7D7}"/>
              </a:ext>
            </a:extLst>
          </p:cNvPr>
          <p:cNvSpPr txBox="1"/>
          <p:nvPr/>
        </p:nvSpPr>
        <p:spPr>
          <a:xfrm>
            <a:off x="1887397" y="4138135"/>
            <a:ext cx="2108994" cy="738664"/>
          </a:xfrm>
          <a:prstGeom prst="rect">
            <a:avLst/>
          </a:prstGeom>
          <a:noFill/>
        </p:spPr>
        <p:txBody>
          <a:bodyPr wrap="square">
            <a:spAutoFit/>
          </a:bodyPr>
          <a:lstStyle/>
          <a:p>
            <a:r>
              <a:rPr lang="en-GB" sz="1400" b="1" noProof="0">
                <a:solidFill>
                  <a:srgbClr val="263A64"/>
                </a:solidFill>
                <a:latin typeface="Poppins"/>
                <a:cs typeface="Poppins"/>
              </a:rPr>
              <a:t>Goal 1: </a:t>
            </a:r>
          </a:p>
          <a:p>
            <a:r>
              <a:rPr lang="en-GB" sz="1400" i="0" noProof="0">
                <a:solidFill>
                  <a:srgbClr val="263A64"/>
                </a:solidFill>
                <a:effectLst/>
                <a:latin typeface="Poppins" panose="00000500000000000000" pitchFamily="2" charset="0"/>
                <a:cs typeface="Poppins" panose="00000500000000000000" pitchFamily="2" charset="0"/>
              </a:rPr>
              <a:t>End poverty in all its forms everywhere</a:t>
            </a:r>
            <a:endParaRPr lang="en-GB" sz="1400" noProof="0">
              <a:solidFill>
                <a:srgbClr val="263A64"/>
              </a:solidFill>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E854A595-D521-36FE-7047-87EF3D60DAE4}"/>
              </a:ext>
            </a:extLst>
          </p:cNvPr>
          <p:cNvSpPr txBox="1"/>
          <p:nvPr/>
        </p:nvSpPr>
        <p:spPr>
          <a:xfrm>
            <a:off x="1794307" y="5767077"/>
            <a:ext cx="2173482" cy="1600438"/>
          </a:xfrm>
          <a:prstGeom prst="rect">
            <a:avLst/>
          </a:prstGeom>
          <a:noFill/>
        </p:spPr>
        <p:txBody>
          <a:bodyPr wrap="square">
            <a:spAutoFit/>
          </a:bodyPr>
          <a:lstStyle/>
          <a:p>
            <a:r>
              <a:rPr lang="en-GB" sz="1400" b="1" noProof="0">
                <a:solidFill>
                  <a:srgbClr val="263A64"/>
                </a:solidFill>
                <a:latin typeface="Poppins"/>
                <a:cs typeface="Poppins"/>
              </a:rPr>
              <a:t>Goal 2: </a:t>
            </a:r>
          </a:p>
          <a:p>
            <a:r>
              <a:rPr lang="en-GB" sz="1400" i="0" noProof="0">
                <a:solidFill>
                  <a:srgbClr val="263A64"/>
                </a:solidFill>
                <a:effectLst/>
                <a:latin typeface="Poppins" panose="00000500000000000000" pitchFamily="2" charset="0"/>
                <a:cs typeface="Poppins" panose="00000500000000000000" pitchFamily="2" charset="0"/>
              </a:rPr>
              <a:t>End hunger, achieve food security and improved nutrition and promote sustainable agriculture</a:t>
            </a:r>
            <a:endParaRPr lang="en-GB" sz="1400" noProof="0">
              <a:solidFill>
                <a:srgbClr val="263A64"/>
              </a:solidFill>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B2838A8F-147F-C7EE-F809-5541D7488D11}"/>
              </a:ext>
            </a:extLst>
          </p:cNvPr>
          <p:cNvSpPr txBox="1"/>
          <p:nvPr/>
        </p:nvSpPr>
        <p:spPr>
          <a:xfrm>
            <a:off x="5409440" y="4150906"/>
            <a:ext cx="1750274" cy="1384995"/>
          </a:xfrm>
          <a:prstGeom prst="rect">
            <a:avLst/>
          </a:prstGeom>
          <a:noFill/>
        </p:spPr>
        <p:txBody>
          <a:bodyPr wrap="square">
            <a:spAutoFit/>
          </a:bodyPr>
          <a:lstStyle/>
          <a:p>
            <a:r>
              <a:rPr lang="en-GB" sz="1400" b="1" noProof="0">
                <a:solidFill>
                  <a:srgbClr val="263A64"/>
                </a:solidFill>
                <a:latin typeface="Poppins"/>
                <a:cs typeface="Poppins"/>
              </a:rPr>
              <a:t>Goal 3: </a:t>
            </a:r>
          </a:p>
          <a:p>
            <a:r>
              <a:rPr lang="en-GB" sz="1400" i="0" noProof="0">
                <a:solidFill>
                  <a:srgbClr val="263A64"/>
                </a:solidFill>
                <a:effectLst/>
                <a:latin typeface="Poppins" panose="00000500000000000000" pitchFamily="2" charset="0"/>
                <a:cs typeface="Poppins" panose="00000500000000000000" pitchFamily="2" charset="0"/>
              </a:rPr>
              <a:t>Ensure healthy lives and promote well-being for all at all ages</a:t>
            </a:r>
            <a:endParaRPr lang="en-GB" sz="1400" noProof="0">
              <a:solidFill>
                <a:srgbClr val="263A64"/>
              </a:solidFill>
              <a:latin typeface="Poppins" panose="00000500000000000000" pitchFamily="2" charset="0"/>
              <a:cs typeface="Poppins" panose="00000500000000000000" pitchFamily="2" charset="0"/>
            </a:endParaRPr>
          </a:p>
        </p:txBody>
      </p:sp>
      <p:sp>
        <p:nvSpPr>
          <p:cNvPr id="16" name="TextBox 15">
            <a:extLst>
              <a:ext uri="{FF2B5EF4-FFF2-40B4-BE49-F238E27FC236}">
                <a16:creationId xmlns:a16="http://schemas.microsoft.com/office/drawing/2014/main" id="{C65B6C77-7B4D-92EC-7D48-714A7AD8FB93}"/>
              </a:ext>
            </a:extLst>
          </p:cNvPr>
          <p:cNvSpPr txBox="1"/>
          <p:nvPr/>
        </p:nvSpPr>
        <p:spPr>
          <a:xfrm>
            <a:off x="5303087" y="5740451"/>
            <a:ext cx="2024572" cy="1815882"/>
          </a:xfrm>
          <a:prstGeom prst="rect">
            <a:avLst/>
          </a:prstGeom>
          <a:noFill/>
        </p:spPr>
        <p:txBody>
          <a:bodyPr wrap="square">
            <a:spAutoFit/>
          </a:bodyPr>
          <a:lstStyle/>
          <a:p>
            <a:r>
              <a:rPr lang="en-GB" sz="1400" b="1" noProof="0">
                <a:solidFill>
                  <a:srgbClr val="263A64"/>
                </a:solidFill>
                <a:latin typeface="Poppins"/>
                <a:cs typeface="Poppins"/>
              </a:rPr>
              <a:t>Goal 8: </a:t>
            </a:r>
          </a:p>
          <a:p>
            <a:r>
              <a:rPr lang="en-GB" sz="1400" i="0" noProof="0">
                <a:solidFill>
                  <a:srgbClr val="263A64"/>
                </a:solidFill>
                <a:effectLst/>
                <a:latin typeface="Poppins" panose="00000500000000000000" pitchFamily="2" charset="0"/>
                <a:cs typeface="Poppins" panose="00000500000000000000" pitchFamily="2" charset="0"/>
              </a:rPr>
              <a:t>Promote sustained, inclusive and sustainable economic growth, full and productive employment and decent work for all</a:t>
            </a:r>
            <a:endParaRPr lang="en-GB" sz="1400" noProof="0">
              <a:solidFill>
                <a:srgbClr val="263A64"/>
              </a:solidFill>
              <a:latin typeface="Poppins" panose="00000500000000000000" pitchFamily="2" charset="0"/>
              <a:cs typeface="Poppins" panose="00000500000000000000" pitchFamily="2" charset="0"/>
            </a:endParaRPr>
          </a:p>
        </p:txBody>
      </p:sp>
      <p:sp>
        <p:nvSpPr>
          <p:cNvPr id="17" name="TextBox 16">
            <a:extLst>
              <a:ext uri="{FF2B5EF4-FFF2-40B4-BE49-F238E27FC236}">
                <a16:creationId xmlns:a16="http://schemas.microsoft.com/office/drawing/2014/main" id="{F4734BAA-9621-38D6-7299-D8F57B2DEA80}"/>
              </a:ext>
            </a:extLst>
          </p:cNvPr>
          <p:cNvSpPr txBox="1"/>
          <p:nvPr/>
        </p:nvSpPr>
        <p:spPr>
          <a:xfrm>
            <a:off x="8530319" y="5711439"/>
            <a:ext cx="1736173" cy="1384995"/>
          </a:xfrm>
          <a:prstGeom prst="rect">
            <a:avLst/>
          </a:prstGeom>
          <a:noFill/>
        </p:spPr>
        <p:txBody>
          <a:bodyPr wrap="square">
            <a:spAutoFit/>
          </a:bodyPr>
          <a:lstStyle/>
          <a:p>
            <a:r>
              <a:rPr lang="en-GB" sz="1400" b="1" noProof="0">
                <a:solidFill>
                  <a:srgbClr val="263A64"/>
                </a:solidFill>
                <a:latin typeface="Poppins"/>
                <a:cs typeface="Poppins"/>
              </a:rPr>
              <a:t>Goal 12: </a:t>
            </a:r>
          </a:p>
          <a:p>
            <a:r>
              <a:rPr lang="en-GB" sz="1400" noProof="0">
                <a:solidFill>
                  <a:srgbClr val="263A64"/>
                </a:solidFill>
                <a:latin typeface="Poppins" panose="00000500000000000000" pitchFamily="2" charset="0"/>
                <a:cs typeface="Poppins" panose="00000500000000000000" pitchFamily="2" charset="0"/>
              </a:rPr>
              <a:t>Ensure Sustainable Consumption and Productive Patterns </a:t>
            </a:r>
          </a:p>
        </p:txBody>
      </p:sp>
      <p:sp>
        <p:nvSpPr>
          <p:cNvPr id="18" name="TextBox 17">
            <a:extLst>
              <a:ext uri="{FF2B5EF4-FFF2-40B4-BE49-F238E27FC236}">
                <a16:creationId xmlns:a16="http://schemas.microsoft.com/office/drawing/2014/main" id="{34B09415-CC2E-51E4-C4AE-62CA9E0A33CC}"/>
              </a:ext>
            </a:extLst>
          </p:cNvPr>
          <p:cNvSpPr txBox="1"/>
          <p:nvPr/>
        </p:nvSpPr>
        <p:spPr>
          <a:xfrm>
            <a:off x="11662375" y="4187468"/>
            <a:ext cx="1652029" cy="1384995"/>
          </a:xfrm>
          <a:prstGeom prst="rect">
            <a:avLst/>
          </a:prstGeom>
          <a:noFill/>
        </p:spPr>
        <p:txBody>
          <a:bodyPr wrap="square">
            <a:spAutoFit/>
          </a:bodyPr>
          <a:lstStyle/>
          <a:p>
            <a:r>
              <a:rPr lang="en-GB" sz="1400" b="1" noProof="0">
                <a:solidFill>
                  <a:srgbClr val="263A64"/>
                </a:solidFill>
                <a:latin typeface="Poppins"/>
                <a:cs typeface="Poppins"/>
              </a:rPr>
              <a:t>Goal 13: </a:t>
            </a:r>
          </a:p>
          <a:p>
            <a:r>
              <a:rPr lang="en-GB" sz="1400" noProof="0">
                <a:solidFill>
                  <a:srgbClr val="263A64"/>
                </a:solidFill>
                <a:latin typeface="Poppins" panose="00000500000000000000" pitchFamily="2" charset="0"/>
                <a:cs typeface="Poppins" panose="00000500000000000000" pitchFamily="2" charset="0"/>
              </a:rPr>
              <a:t>Take Urgent Action to Combat Climate Change and Its Impacts</a:t>
            </a:r>
          </a:p>
        </p:txBody>
      </p:sp>
      <p:sp>
        <p:nvSpPr>
          <p:cNvPr id="19" name="TextBox 18">
            <a:extLst>
              <a:ext uri="{FF2B5EF4-FFF2-40B4-BE49-F238E27FC236}">
                <a16:creationId xmlns:a16="http://schemas.microsoft.com/office/drawing/2014/main" id="{6DD5AC67-E9C5-984D-82C8-8887996FFFA3}"/>
              </a:ext>
            </a:extLst>
          </p:cNvPr>
          <p:cNvSpPr txBox="1"/>
          <p:nvPr/>
        </p:nvSpPr>
        <p:spPr>
          <a:xfrm>
            <a:off x="14976231" y="4138135"/>
            <a:ext cx="1953368" cy="1815882"/>
          </a:xfrm>
          <a:prstGeom prst="rect">
            <a:avLst/>
          </a:prstGeom>
          <a:noFill/>
        </p:spPr>
        <p:txBody>
          <a:bodyPr wrap="square">
            <a:spAutoFit/>
          </a:bodyPr>
          <a:lstStyle/>
          <a:p>
            <a:r>
              <a:rPr lang="en-GB" sz="1400" b="1" noProof="0">
                <a:solidFill>
                  <a:srgbClr val="263A64"/>
                </a:solidFill>
                <a:latin typeface="Poppins"/>
                <a:cs typeface="Poppins"/>
              </a:rPr>
              <a:t>Goal 17: </a:t>
            </a:r>
          </a:p>
          <a:p>
            <a:r>
              <a:rPr lang="en-GB" sz="1400" i="0" noProof="0">
                <a:solidFill>
                  <a:srgbClr val="263A64"/>
                </a:solidFill>
                <a:effectLst/>
                <a:latin typeface="Poppins" panose="00000500000000000000" pitchFamily="2" charset="0"/>
                <a:cs typeface="Poppins" panose="00000500000000000000" pitchFamily="2" charset="0"/>
              </a:rPr>
              <a:t>Strengthen the means of implementation and revitalize the global partnership for sustainable development</a:t>
            </a:r>
            <a:endParaRPr lang="en-GB" sz="1400" noProof="0">
              <a:solidFill>
                <a:srgbClr val="263A64"/>
              </a:solidFill>
              <a:latin typeface="Poppins" panose="00000500000000000000" pitchFamily="2" charset="0"/>
              <a:cs typeface="Poppins" panose="00000500000000000000" pitchFamily="2" charset="0"/>
            </a:endParaRPr>
          </a:p>
        </p:txBody>
      </p:sp>
      <p:sp>
        <p:nvSpPr>
          <p:cNvPr id="20" name="TextBox 19">
            <a:extLst>
              <a:ext uri="{FF2B5EF4-FFF2-40B4-BE49-F238E27FC236}">
                <a16:creationId xmlns:a16="http://schemas.microsoft.com/office/drawing/2014/main" id="{116296F3-385D-3AD4-3E8C-DACC9750D512}"/>
              </a:ext>
            </a:extLst>
          </p:cNvPr>
          <p:cNvSpPr txBox="1"/>
          <p:nvPr/>
        </p:nvSpPr>
        <p:spPr>
          <a:xfrm>
            <a:off x="8569295" y="4176941"/>
            <a:ext cx="1720636" cy="1169551"/>
          </a:xfrm>
          <a:prstGeom prst="rect">
            <a:avLst/>
          </a:prstGeom>
          <a:noFill/>
        </p:spPr>
        <p:txBody>
          <a:bodyPr wrap="square">
            <a:spAutoFit/>
          </a:bodyPr>
          <a:lstStyle/>
          <a:p>
            <a:r>
              <a:rPr lang="en-GB" sz="1400" b="1" noProof="0">
                <a:solidFill>
                  <a:srgbClr val="263A64"/>
                </a:solidFill>
                <a:latin typeface="Poppins"/>
                <a:cs typeface="Poppins"/>
              </a:rPr>
              <a:t>Goal 10: </a:t>
            </a:r>
          </a:p>
          <a:p>
            <a:r>
              <a:rPr lang="en-GB" sz="1400" i="0" noProof="0">
                <a:solidFill>
                  <a:srgbClr val="263A64"/>
                </a:solidFill>
                <a:effectLst/>
                <a:latin typeface="Poppins" panose="00000500000000000000" pitchFamily="2" charset="0"/>
                <a:cs typeface="Poppins" panose="00000500000000000000" pitchFamily="2" charset="0"/>
              </a:rPr>
              <a:t>Reduce inequality within and among countries</a:t>
            </a:r>
            <a:endParaRPr lang="en-GB" sz="1400" noProof="0">
              <a:solidFill>
                <a:srgbClr val="263A64"/>
              </a:solidFill>
              <a:latin typeface="Poppins" panose="00000500000000000000" pitchFamily="2" charset="0"/>
              <a:cs typeface="Poppins" panose="00000500000000000000" pitchFamily="2" charset="0"/>
            </a:endParaRPr>
          </a:p>
        </p:txBody>
      </p:sp>
      <p:sp>
        <p:nvSpPr>
          <p:cNvPr id="21" name="TextBox 20">
            <a:extLst>
              <a:ext uri="{FF2B5EF4-FFF2-40B4-BE49-F238E27FC236}">
                <a16:creationId xmlns:a16="http://schemas.microsoft.com/office/drawing/2014/main" id="{334DDD6D-89FE-DAC2-6B59-7A32DC3AC70C}"/>
              </a:ext>
            </a:extLst>
          </p:cNvPr>
          <p:cNvSpPr txBox="1"/>
          <p:nvPr/>
        </p:nvSpPr>
        <p:spPr>
          <a:xfrm>
            <a:off x="11653716" y="5705127"/>
            <a:ext cx="3373035" cy="1600438"/>
          </a:xfrm>
          <a:prstGeom prst="rect">
            <a:avLst/>
          </a:prstGeom>
          <a:noFill/>
        </p:spPr>
        <p:txBody>
          <a:bodyPr wrap="square">
            <a:spAutoFit/>
          </a:bodyPr>
          <a:lstStyle/>
          <a:p>
            <a:r>
              <a:rPr lang="en-GB" sz="1400" b="1" noProof="0">
                <a:solidFill>
                  <a:srgbClr val="263A64"/>
                </a:solidFill>
                <a:latin typeface="Poppins"/>
                <a:cs typeface="Poppins"/>
              </a:rPr>
              <a:t>Goal 15: </a:t>
            </a:r>
          </a:p>
          <a:p>
            <a:r>
              <a:rPr lang="en-GB" sz="1400" i="0" noProof="0">
                <a:solidFill>
                  <a:srgbClr val="263A64"/>
                </a:solidFill>
                <a:effectLst/>
                <a:latin typeface="Poppins" panose="00000500000000000000" pitchFamily="2" charset="0"/>
                <a:cs typeface="Poppins" panose="00000500000000000000" pitchFamily="2" charset="0"/>
              </a:rPr>
              <a:t>Protect, restore and promote sustainable use of terrestrial ecosystems, sustainably manage forests, combat desertification, and halt and reverse land degradation and halt biodiversity loss. </a:t>
            </a:r>
            <a:endParaRPr lang="en-GB" sz="1400" noProof="0">
              <a:solidFill>
                <a:srgbClr val="263A64"/>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65544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8" y="0"/>
            <a:ext cx="17343863"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1" name="Picture 10" descr="A logo for a freight services company&#10;&#10;AI-generated content may be incorrect.">
            <a:extLst>
              <a:ext uri="{FF2B5EF4-FFF2-40B4-BE49-F238E27FC236}">
                <a16:creationId xmlns:a16="http://schemas.microsoft.com/office/drawing/2014/main" id="{A4C3E5FA-6644-ECCF-8A29-919E5DF98BF3}"/>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4990467" y="-1824224"/>
            <a:ext cx="14075696" cy="13402048"/>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515727" cy="9753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extBox 1">
            <a:extLst>
              <a:ext uri="{FF2B5EF4-FFF2-40B4-BE49-F238E27FC236}">
                <a16:creationId xmlns:a16="http://schemas.microsoft.com/office/drawing/2014/main" id="{F4FC770F-BDD3-4EC0-77B0-820B68165F18}"/>
              </a:ext>
            </a:extLst>
          </p:cNvPr>
          <p:cNvSpPr txBox="1"/>
          <p:nvPr/>
        </p:nvSpPr>
        <p:spPr>
          <a:xfrm>
            <a:off x="1192688" y="519288"/>
            <a:ext cx="9751083" cy="270209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GB" sz="4400" noProof="0" dirty="0">
                <a:ln>
                  <a:solidFill>
                    <a:srgbClr val="263A64"/>
                  </a:solidFill>
                </a:ln>
                <a:effectLst/>
                <a:latin typeface="Century Gothic" panose="020B0502020202020204" pitchFamily="34" charset="0"/>
                <a:ea typeface="+mj-ea"/>
                <a:cs typeface="+mj-cs"/>
              </a:rPr>
              <a:t>Further Action to Reduce our Environmental Impact</a:t>
            </a:r>
            <a:endParaRPr lang="en-GB" sz="4400" noProof="0" dirty="0">
              <a:ln>
                <a:solidFill>
                  <a:srgbClr val="263A64"/>
                </a:solidFill>
              </a:ln>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887DDD41-8801-B800-ADE7-F26AB3ACD8ED}"/>
              </a:ext>
            </a:extLst>
          </p:cNvPr>
          <p:cNvSpPr txBox="1"/>
          <p:nvPr/>
        </p:nvSpPr>
        <p:spPr>
          <a:xfrm>
            <a:off x="1192687" y="2757714"/>
            <a:ext cx="11144455" cy="6476597"/>
          </a:xfrm>
          <a:prstGeom prst="rect">
            <a:avLst/>
          </a:prstGeom>
        </p:spPr>
        <p:txBody>
          <a:bodyPr vert="horz" lIns="91440" tIns="45720" rIns="91440" bIns="45720" rtlCol="0">
            <a:normAutofit lnSpcReduction="10000"/>
          </a:bodyPr>
          <a:lstStyle/>
          <a:p>
            <a:pPr lvl="0" defTabSz="914400">
              <a:lnSpc>
                <a:spcPct val="90000"/>
              </a:lnSpc>
              <a:spcAft>
                <a:spcPts val="600"/>
              </a:spcAft>
            </a:pPr>
            <a:r>
              <a:rPr lang="en-GB" sz="1600" noProof="0" dirty="0">
                <a:ln>
                  <a:solidFill>
                    <a:srgbClr val="263A64"/>
                  </a:solidFill>
                </a:ln>
                <a:effectLst>
                  <a:glow rad="63500">
                    <a:schemeClr val="bg1">
                      <a:alpha val="40000"/>
                    </a:schemeClr>
                  </a:glow>
                </a:effectLst>
                <a:latin typeface="Century Gothic" panose="020B0502020202020204" pitchFamily="34" charset="0"/>
              </a:rPr>
              <a:t>Renewable Energy</a:t>
            </a:r>
          </a:p>
          <a:p>
            <a:pPr lvl="0" defTabSz="914400">
              <a:lnSpc>
                <a:spcPct val="90000"/>
              </a:lnSpc>
              <a:spcAft>
                <a:spcPts val="600"/>
              </a:spcAft>
            </a:pPr>
            <a:r>
              <a:rPr lang="en-GB" sz="1600" noProof="0" dirty="0">
                <a:ln>
                  <a:solidFill>
                    <a:srgbClr val="263A64"/>
                  </a:solidFill>
                </a:ln>
                <a:effectLst>
                  <a:glow rad="63500">
                    <a:schemeClr val="bg1">
                      <a:alpha val="40000"/>
                    </a:schemeClr>
                  </a:glow>
                </a:effectLst>
                <a:latin typeface="Century Gothic" panose="020B0502020202020204" pitchFamily="34" charset="0"/>
              </a:rPr>
              <a:t>81 solar panels were installed into our Shipley Head Office in January 2024. Since the installation, we have saved </a:t>
            </a:r>
            <a:r>
              <a:rPr lang="en-GB" sz="1600" dirty="0">
                <a:ln>
                  <a:solidFill>
                    <a:srgbClr val="263A64"/>
                  </a:solidFill>
                </a:ln>
                <a:effectLst>
                  <a:glow rad="63500">
                    <a:schemeClr val="bg1">
                      <a:alpha val="40000"/>
                    </a:schemeClr>
                  </a:glow>
                </a:effectLst>
                <a:latin typeface="Century Gothic" panose="020B0502020202020204" pitchFamily="34" charset="0"/>
              </a:rPr>
              <a:t>5,140</a:t>
            </a:r>
            <a:r>
              <a:rPr lang="en-GB" sz="1600" noProof="0" dirty="0">
                <a:ln>
                  <a:solidFill>
                    <a:srgbClr val="263A64"/>
                  </a:solidFill>
                </a:ln>
                <a:effectLst>
                  <a:glow rad="63500">
                    <a:schemeClr val="bg1">
                      <a:alpha val="40000"/>
                    </a:schemeClr>
                  </a:glow>
                </a:effectLst>
                <a:latin typeface="Century Gothic" panose="020B0502020202020204" pitchFamily="34" charset="0"/>
              </a:rPr>
              <a:t>kg of CO2e due to the creation of renewable energy, which is the equivalent </a:t>
            </a:r>
            <a:r>
              <a:rPr lang="en-GB" sz="1600" dirty="0">
                <a:ln>
                  <a:solidFill>
                    <a:srgbClr val="263A64"/>
                  </a:solidFill>
                </a:ln>
                <a:solidFill>
                  <a:srgbClr val="002451"/>
                </a:solidFill>
                <a:latin typeface="Century Gothic" panose="020B0502020202020204" pitchFamily="34" charset="0"/>
                <a:ea typeface="Times New Roman" panose="02020603050405020304" pitchFamily="18" charset="0"/>
                <a:cs typeface="Aptos" panose="020B0004020202020204" pitchFamily="34" charset="0"/>
              </a:rPr>
              <a:t>75,294km driven ‘on sunshine’.</a:t>
            </a:r>
          </a:p>
          <a:p>
            <a:pPr lvl="0" defTabSz="914400">
              <a:lnSpc>
                <a:spcPct val="90000"/>
              </a:lnSpc>
              <a:spcAft>
                <a:spcPts val="600"/>
              </a:spcAft>
            </a:pPr>
            <a:endParaRPr lang="en-GB" sz="1600" noProof="0" dirty="0">
              <a:ln>
                <a:solidFill>
                  <a:srgbClr val="263A64"/>
                </a:solidFill>
              </a:ln>
              <a:effectLst>
                <a:glow rad="63500">
                  <a:schemeClr val="bg1">
                    <a:alpha val="40000"/>
                  </a:schemeClr>
                </a:glow>
              </a:effectLst>
              <a:latin typeface="Century Gothic" panose="020B0502020202020204" pitchFamily="34" charset="0"/>
            </a:endParaRPr>
          </a:p>
          <a:p>
            <a:pPr lvl="0" defTabSz="914400">
              <a:lnSpc>
                <a:spcPct val="90000"/>
              </a:lnSpc>
              <a:spcAft>
                <a:spcPts val="600"/>
              </a:spcAft>
            </a:pPr>
            <a:r>
              <a:rPr lang="en-GB" sz="1600" noProof="0" dirty="0">
                <a:ln>
                  <a:solidFill>
                    <a:srgbClr val="263A64"/>
                  </a:solidFill>
                </a:ln>
                <a:effectLst>
                  <a:glow rad="63500">
                    <a:schemeClr val="bg1">
                      <a:alpha val="40000"/>
                    </a:schemeClr>
                  </a:glow>
                </a:effectLst>
                <a:latin typeface="Century Gothic" panose="020B0502020202020204" pitchFamily="34" charset="0"/>
              </a:rPr>
              <a:t>Digitisation</a:t>
            </a:r>
          </a:p>
          <a:p>
            <a:pPr lvl="0" defTabSz="914400">
              <a:lnSpc>
                <a:spcPct val="90000"/>
              </a:lnSpc>
              <a:spcAft>
                <a:spcPts val="600"/>
              </a:spcAft>
            </a:pPr>
            <a:r>
              <a:rPr lang="en-GB" sz="1600" noProof="0" dirty="0">
                <a:ln>
                  <a:solidFill>
                    <a:srgbClr val="263A64"/>
                  </a:solidFill>
                </a:ln>
                <a:effectLst>
                  <a:glow rad="63500">
                    <a:schemeClr val="bg1">
                      <a:alpha val="40000"/>
                    </a:schemeClr>
                  </a:glow>
                </a:effectLst>
                <a:latin typeface="Century Gothic" panose="020B0502020202020204" pitchFamily="34" charset="0"/>
              </a:rPr>
              <a:t>We are improving our digital infrastructure and moving it from on-premises to a cloud-based solution, which will reduce our carbon footprint and energy consumption.</a:t>
            </a:r>
          </a:p>
          <a:p>
            <a:pPr lvl="0" indent="-228600" defTabSz="914400">
              <a:lnSpc>
                <a:spcPct val="90000"/>
              </a:lnSpc>
              <a:spcAft>
                <a:spcPts val="600"/>
              </a:spcAft>
              <a:buFont typeface="Arial" panose="020B0604020202020204" pitchFamily="34" charset="0"/>
              <a:buChar char="•"/>
            </a:pPr>
            <a:endParaRPr lang="en-GB" sz="1600" noProof="0" dirty="0">
              <a:ln>
                <a:solidFill>
                  <a:srgbClr val="263A64"/>
                </a:solidFill>
              </a:ln>
              <a:effectLst>
                <a:glow rad="63500">
                  <a:schemeClr val="bg1">
                    <a:alpha val="40000"/>
                  </a:schemeClr>
                </a:glow>
              </a:effectLst>
              <a:latin typeface="Century Gothic" panose="020B0502020202020204" pitchFamily="34" charset="0"/>
            </a:endParaRPr>
          </a:p>
          <a:p>
            <a:pPr lvl="0" defTabSz="914400">
              <a:lnSpc>
                <a:spcPct val="90000"/>
              </a:lnSpc>
              <a:spcAft>
                <a:spcPts val="600"/>
              </a:spcAft>
            </a:pPr>
            <a:r>
              <a:rPr lang="en-GB" sz="1600" noProof="0" dirty="0">
                <a:ln>
                  <a:solidFill>
                    <a:srgbClr val="263A64"/>
                  </a:solidFill>
                </a:ln>
                <a:effectLst>
                  <a:glow rad="63500">
                    <a:schemeClr val="bg1">
                      <a:alpha val="40000"/>
                    </a:schemeClr>
                  </a:glow>
                </a:effectLst>
                <a:latin typeface="Century Gothic" panose="020B0502020202020204" pitchFamily="34" charset="0"/>
              </a:rPr>
              <a:t>Championing Local</a:t>
            </a:r>
          </a:p>
          <a:p>
            <a:pPr lvl="0" defTabSz="914400">
              <a:lnSpc>
                <a:spcPct val="90000"/>
              </a:lnSpc>
              <a:spcAft>
                <a:spcPts val="600"/>
              </a:spcAft>
            </a:pPr>
            <a:r>
              <a:rPr lang="en-GB" sz="1600" noProof="0" dirty="0">
                <a:ln>
                  <a:solidFill>
                    <a:srgbClr val="263A64"/>
                  </a:solidFill>
                </a:ln>
                <a:effectLst>
                  <a:glow rad="63500">
                    <a:schemeClr val="bg1">
                      <a:alpha val="40000"/>
                    </a:schemeClr>
                  </a:glow>
                </a:effectLst>
                <a:latin typeface="Century Gothic" panose="020B0502020202020204" pitchFamily="34" charset="0"/>
              </a:rPr>
              <a:t>Local suppliers are always our first choice. In Yorkshire, our solar panels are from Harrogate, our training provider is in Otley, and our digital agency hails from Halifax. We also support fledgling businesses such as our website designers, to encourage enterprise and further contribute to the local economy. </a:t>
            </a:r>
          </a:p>
          <a:p>
            <a:pPr lvl="0" indent="-228600" defTabSz="914400">
              <a:lnSpc>
                <a:spcPct val="90000"/>
              </a:lnSpc>
              <a:spcAft>
                <a:spcPts val="600"/>
              </a:spcAft>
              <a:buFont typeface="Arial" panose="020B0604020202020204" pitchFamily="34" charset="0"/>
              <a:buChar char="•"/>
            </a:pPr>
            <a:endParaRPr lang="en-GB" sz="1600" noProof="0" dirty="0">
              <a:ln>
                <a:solidFill>
                  <a:srgbClr val="263A64"/>
                </a:solidFill>
              </a:ln>
              <a:effectLst>
                <a:glow rad="63500">
                  <a:schemeClr val="bg1">
                    <a:alpha val="40000"/>
                  </a:schemeClr>
                </a:glow>
              </a:effectLst>
              <a:latin typeface="Century Gothic" panose="020B0502020202020204" pitchFamily="34" charset="0"/>
            </a:endParaRPr>
          </a:p>
          <a:p>
            <a:pPr lvl="0" defTabSz="914400">
              <a:lnSpc>
                <a:spcPct val="90000"/>
              </a:lnSpc>
              <a:spcAft>
                <a:spcPts val="600"/>
              </a:spcAft>
            </a:pPr>
            <a:r>
              <a:rPr lang="en-GB" sz="1600" noProof="0" dirty="0">
                <a:ln>
                  <a:solidFill>
                    <a:srgbClr val="263A64"/>
                  </a:solidFill>
                </a:ln>
                <a:effectLst>
                  <a:glow rad="63500">
                    <a:schemeClr val="bg1">
                      <a:alpha val="40000"/>
                    </a:schemeClr>
                  </a:glow>
                </a:effectLst>
                <a:latin typeface="Century Gothic" panose="020B0502020202020204" pitchFamily="34" charset="0"/>
              </a:rPr>
              <a:t>Travel &amp; Commuting</a:t>
            </a:r>
          </a:p>
          <a:p>
            <a:pPr lvl="0" defTabSz="914400">
              <a:lnSpc>
                <a:spcPct val="90000"/>
              </a:lnSpc>
              <a:spcAft>
                <a:spcPts val="600"/>
              </a:spcAft>
            </a:pPr>
            <a:r>
              <a:rPr lang="en-GB" sz="1600" noProof="0" dirty="0">
                <a:ln>
                  <a:solidFill>
                    <a:srgbClr val="263A64"/>
                  </a:solidFill>
                </a:ln>
                <a:effectLst>
                  <a:glow rad="63500">
                    <a:schemeClr val="bg1">
                      <a:alpha val="40000"/>
                    </a:schemeClr>
                  </a:glow>
                </a:effectLst>
                <a:latin typeface="Century Gothic" panose="020B0502020202020204" pitchFamily="34" charset="0"/>
              </a:rPr>
              <a:t>Transport contributes to around one-fifth of global CO2 emissions . Being in the logistics business, we are doing our utmost to mitigate its effect. We encourage our partners to work towards high sustainability standards and work hard to reduce our internal travel emissions.   Our 80-strong fleet is comprised of hybrid or fully electric vehicles and staff are encouraged to use public transport. In addition, we fully support flexible working and working from home. </a:t>
            </a:r>
          </a:p>
          <a:p>
            <a:pPr lvl="0" indent="-228600" defTabSz="914400">
              <a:lnSpc>
                <a:spcPct val="90000"/>
              </a:lnSpc>
              <a:spcAft>
                <a:spcPts val="600"/>
              </a:spcAft>
              <a:buFont typeface="Arial" panose="020B0604020202020204" pitchFamily="34" charset="0"/>
              <a:buChar char="•"/>
            </a:pPr>
            <a:endParaRPr lang="en-GB" sz="1600" noProof="0" dirty="0">
              <a:ln>
                <a:solidFill>
                  <a:srgbClr val="263A64"/>
                </a:solidFill>
              </a:ln>
              <a:effectLst>
                <a:glow rad="63500">
                  <a:schemeClr val="bg1">
                    <a:alpha val="40000"/>
                  </a:schemeClr>
                </a:glow>
              </a:effectLst>
              <a:latin typeface="Century Gothic" panose="020B0502020202020204" pitchFamily="34" charset="0"/>
            </a:endParaRPr>
          </a:p>
          <a:p>
            <a:pPr lvl="0" defTabSz="914400">
              <a:lnSpc>
                <a:spcPct val="90000"/>
              </a:lnSpc>
              <a:spcAft>
                <a:spcPts val="600"/>
              </a:spcAft>
            </a:pPr>
            <a:r>
              <a:rPr lang="en-GB" sz="1600" noProof="0" dirty="0">
                <a:ln>
                  <a:solidFill>
                    <a:srgbClr val="263A64"/>
                  </a:solidFill>
                </a:ln>
                <a:effectLst>
                  <a:glow rad="63500">
                    <a:schemeClr val="bg1">
                      <a:alpha val="40000"/>
                    </a:schemeClr>
                  </a:glow>
                </a:effectLst>
                <a:latin typeface="Century Gothic" panose="020B0502020202020204" pitchFamily="34" charset="0"/>
              </a:rPr>
              <a:t>Recycling</a:t>
            </a:r>
          </a:p>
          <a:p>
            <a:pPr lvl="0" defTabSz="914400">
              <a:lnSpc>
                <a:spcPct val="90000"/>
              </a:lnSpc>
              <a:spcAft>
                <a:spcPts val="600"/>
              </a:spcAft>
            </a:pPr>
            <a:r>
              <a:rPr lang="en-GB" sz="1600" noProof="0" dirty="0">
                <a:ln>
                  <a:solidFill>
                    <a:srgbClr val="263A64"/>
                  </a:solidFill>
                </a:ln>
                <a:effectLst>
                  <a:glow rad="63500">
                    <a:schemeClr val="bg1">
                      <a:alpha val="40000"/>
                    </a:schemeClr>
                  </a:glow>
                </a:effectLst>
                <a:latin typeface="Century Gothic" panose="020B0502020202020204" pitchFamily="34" charset="0"/>
              </a:rPr>
              <a:t>We are proud to be recognised members of the UK Vehicle Recyclers’ Association, the trade body of vehicle recycling professionals since 1943, along with the British Metals Recycling Association.   </a:t>
            </a:r>
          </a:p>
          <a:p>
            <a:pPr lvl="0" defTabSz="914400">
              <a:lnSpc>
                <a:spcPct val="90000"/>
              </a:lnSpc>
              <a:spcAft>
                <a:spcPts val="600"/>
              </a:spcAft>
            </a:pPr>
            <a:r>
              <a:rPr lang="en-GB" sz="1600" noProof="0" dirty="0">
                <a:ln>
                  <a:solidFill>
                    <a:srgbClr val="263A64"/>
                  </a:solidFill>
                </a:ln>
                <a:effectLst>
                  <a:glow rad="63500">
                    <a:schemeClr val="bg1">
                      <a:alpha val="40000"/>
                    </a:schemeClr>
                  </a:glow>
                </a:effectLst>
                <a:latin typeface="Century Gothic" panose="020B0502020202020204" pitchFamily="34" charset="0"/>
              </a:rPr>
              <a:t>Since 2021, we also support Breast Cancer Awareness via their printer cartridge recycling initiative.</a:t>
            </a:r>
          </a:p>
        </p:txBody>
      </p:sp>
    </p:spTree>
    <p:extLst>
      <p:ext uri="{BB962C8B-B14F-4D97-AF65-F5344CB8AC3E}">
        <p14:creationId xmlns:p14="http://schemas.microsoft.com/office/powerpoint/2010/main" val="148487502"/>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7ba57eb-7ee5-452f-bfdb-2dac561471c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C35D732B1D914A9CF2052D0B9506DC" ma:contentTypeVersion="13" ma:contentTypeDescription="Create a new document." ma:contentTypeScope="" ma:versionID="24a036ae40a232ccca9a34038b6e6c81">
  <xsd:schema xmlns:xsd="http://www.w3.org/2001/XMLSchema" xmlns:xs="http://www.w3.org/2001/XMLSchema" xmlns:p="http://schemas.microsoft.com/office/2006/metadata/properties" xmlns:ns3="c7ba57eb-7ee5-452f-bfdb-2dac561471ce" xmlns:ns4="b40c5fa1-8e77-48b4-8913-f223671099ce" targetNamespace="http://schemas.microsoft.com/office/2006/metadata/properties" ma:root="true" ma:fieldsID="2ede5160322ee8e23e1d3b3c88e6387a" ns3:_="" ns4:_="">
    <xsd:import namespace="c7ba57eb-7ee5-452f-bfdb-2dac561471ce"/>
    <xsd:import namespace="b40c5fa1-8e77-48b4-8913-f223671099c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ba57eb-7ee5-452f-bfdb-2dac561471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0c5fa1-8e77-48b4-8913-f223671099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304A09-540B-4D23-A3B7-85590D5C57A7}">
  <ds:schemaRefs>
    <ds:schemaRef ds:uri="b40c5fa1-8e77-48b4-8913-f223671099ce"/>
    <ds:schemaRef ds:uri="c7ba57eb-7ee5-452f-bfdb-2dac561471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E09FE39-0A24-4984-95A5-CD18A55E951B}">
  <ds:schemaRefs>
    <ds:schemaRef ds:uri="http://schemas.microsoft.com/sharepoint/v3/contenttype/forms"/>
  </ds:schemaRefs>
</ds:datastoreItem>
</file>

<file path=customXml/itemProps3.xml><?xml version="1.0" encoding="utf-8"?>
<ds:datastoreItem xmlns:ds="http://schemas.openxmlformats.org/officeDocument/2006/customXml" ds:itemID="{2CB4311E-A61A-4A76-9759-71342F91D4E6}">
  <ds:schemaRefs>
    <ds:schemaRef ds:uri="b40c5fa1-8e77-48b4-8913-f223671099ce"/>
    <ds:schemaRef ds:uri="c7ba57eb-7ee5-452f-bfdb-2dac561471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Ion Boardroom</Template>
  <TotalTime>0</TotalTime>
  <Words>1435</Words>
  <Application>Microsoft Office PowerPoint</Application>
  <PresentationFormat>Custom</PresentationFormat>
  <Paragraphs>124</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Arial</vt:lpstr>
      <vt:lpstr>Calibri</vt:lpstr>
      <vt:lpstr>Calibri Light</vt:lpstr>
      <vt:lpstr>Century Gothic</vt:lpstr>
      <vt:lpstr>Poppins</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dc:title>
  <dc:creator>George Curtis</dc:creator>
  <cp:lastModifiedBy>Jenna Jacob</cp:lastModifiedBy>
  <cp:revision>1</cp:revision>
  <dcterms:created xsi:type="dcterms:W3CDTF">2023-02-03T15:18:39Z</dcterms:created>
  <dcterms:modified xsi:type="dcterms:W3CDTF">2025-07-25T08:34:24Z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2022-11-01T00:00:00Z</vt:filetime>
  </property>
  <property fmtid="{D5CDD505-2E9C-101B-9397-08002B2CF9AE}" pid="3" name="Creator">
    <vt:lpwstr>Adobe InDesign 18.0 (Macintosh)</vt:lpwstr>
  </property>
  <property fmtid="{D5CDD505-2E9C-101B-9397-08002B2CF9AE}" pid="4" name="LastSaved">
    <vt:filetime>2023-02-03T00:00:00Z</vt:filetime>
  </property>
  <property fmtid="{D5CDD505-2E9C-101B-9397-08002B2CF9AE}" pid="5" name="Producer">
    <vt:lpwstr>Adobe PDF Library 17.0</vt:lpwstr>
  </property>
  <property fmtid="{D5CDD505-2E9C-101B-9397-08002B2CF9AE}" pid="6" name="ContentTypeId">
    <vt:lpwstr>0x01010025C35D732B1D914A9CF2052D0B9506DC</vt:lpwstr>
  </property>
</Properties>
</file>